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  <p:sldMasterId id="2147483708" r:id="rId2"/>
    <p:sldMasterId id="2147483709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Mulish" panose="020B0600000101010101" charset="0"/>
      <p:regular r:id="rId42"/>
      <p:bold r:id="rId43"/>
      <p:italic r:id="rId44"/>
      <p:boldItalic r:id="rId45"/>
    </p:embeddedFont>
    <p:embeddedFont>
      <p:font typeface="Mulish SemiBold" panose="020B0600000101010101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  <p:embeddedFont>
      <p:font typeface="PT Sans" panose="020B0503020203020204" pitchFamily="34" charset="0"/>
      <p:regular r:id="rId52"/>
      <p:bold r:id="rId53"/>
      <p:italic r:id="rId54"/>
      <p:boldItalic r:id="rId55"/>
    </p:embeddedFont>
    <p:embeddedFont>
      <p:font typeface="Quicksand" panose="020B0600000101010101" charset="0"/>
      <p:regular r:id="rId56"/>
      <p:bold r:id="rId57"/>
    </p:embeddedFont>
    <p:embeddedFont>
      <p:font typeface="Quicksand Medium" panose="020B0600000101010101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634F65-46B2-4FB2-B8D0-02512D1346D4}">
  <a:tblStyle styleId="{59634F65-46B2-4FB2-B8D0-02512D1346D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13" autoAdjust="0"/>
  </p:normalViewPr>
  <p:slideViewPr>
    <p:cSldViewPr snapToGrid="0">
      <p:cViewPr varScale="1">
        <p:scale>
          <a:sx n="95" d="100"/>
          <a:sy n="95" d="100"/>
        </p:scale>
        <p:origin x="198" y="84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966a11356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22966a11356_2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AI PET project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2966a11356_8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22966a11356_8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앞서 실제 </a:t>
            </a:r>
            <a:r>
              <a:rPr lang="en-US" altLang="ko-KR" dirty="0"/>
              <a:t>pet</a:t>
            </a:r>
            <a:r>
              <a:rPr lang="ko-KR" altLang="en-US" dirty="0"/>
              <a:t>의 문제점으로 행동 문제와 가격을 고려하여 시장조사를 한 결과</a:t>
            </a:r>
            <a:r>
              <a:rPr lang="en-US" altLang="ko-KR" dirty="0"/>
              <a:t>, </a:t>
            </a:r>
            <a:r>
              <a:rPr lang="ko" dirty="0"/>
              <a:t>기존의 ai pet</a:t>
            </a:r>
            <a:r>
              <a:rPr lang="ko-KR" altLang="en-US" dirty="0"/>
              <a:t>에는 </a:t>
            </a:r>
            <a:r>
              <a:rPr lang="en-US" altLang="ko-KR" dirty="0" err="1"/>
              <a:t>cozmo</a:t>
            </a:r>
            <a:r>
              <a:rPr lang="ko-KR" altLang="en-US" dirty="0"/>
              <a:t>와 </a:t>
            </a:r>
            <a:r>
              <a:rPr lang="en-US" altLang="ko-KR" dirty="0"/>
              <a:t>joy for all, </a:t>
            </a:r>
            <a:r>
              <a:rPr lang="ko-KR" altLang="en-US" dirty="0"/>
              <a:t>그리고 </a:t>
            </a:r>
            <a:r>
              <a:rPr lang="en-US" altLang="ko-KR" dirty="0" err="1"/>
              <a:t>Jeromi</a:t>
            </a:r>
            <a:r>
              <a:rPr lang="ko-KR" altLang="en-US" dirty="0"/>
              <a:t>가 있음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966a11356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22966a11356_2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대표적인 </a:t>
            </a:r>
            <a:r>
              <a:rPr lang="en-US" altLang="ko-KR" dirty="0"/>
              <a:t>3</a:t>
            </a:r>
            <a:r>
              <a:rPr lang="ko-KR" altLang="en-US" dirty="0"/>
              <a:t>가지의 </a:t>
            </a:r>
            <a:r>
              <a:rPr lang="ko" dirty="0"/>
              <a:t>ai펫</a:t>
            </a:r>
            <a:r>
              <a:rPr lang="ko-KR" altLang="en-US" dirty="0"/>
              <a:t>들</a:t>
            </a:r>
            <a:r>
              <a:rPr lang="ko" dirty="0"/>
              <a:t>과 실제 펫을 비교해보자면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실제 펫은 스트레스 완화와 사회적 상호작용 부분에는 더 뛰어날지 몰라도 평생 살수없다는것과 건강문제 , 항상 이용가능하지 못하다는 단점이 있</a:t>
            </a:r>
            <a:r>
              <a:rPr lang="ko-KR" altLang="en-US" dirty="0" err="1"/>
              <a:t>었음</a:t>
            </a:r>
            <a:r>
              <a:rPr lang="ko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2966a11356_2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g22966a11356_2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앞의 </a:t>
            </a:r>
            <a:r>
              <a:rPr lang="en-US" altLang="ko-KR" dirty="0"/>
              <a:t>ai pet</a:t>
            </a:r>
            <a:r>
              <a:rPr lang="ko-KR" altLang="en-US" dirty="0"/>
              <a:t>을 대표하는 공통적인 단점으로 주인의 감정을 인식하지 못하고 부자연스러운 상호작용이 있고</a:t>
            </a:r>
            <a:r>
              <a:rPr lang="en-US" altLang="ko-KR" dirty="0"/>
              <a:t>, </a:t>
            </a:r>
            <a:r>
              <a:rPr lang="ko-KR" altLang="en-US" dirty="0"/>
              <a:t>주인에 맞춘 개인화 시스템이 없다는 것임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2966a11356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g22966a11356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ai pet의 단점들을 보완하는 것을 목적으로 함. 감정인식, </a:t>
            </a:r>
            <a:r>
              <a:rPr lang="ko-KR" altLang="en-US" dirty="0"/>
              <a:t>조금 </a:t>
            </a:r>
            <a:r>
              <a:rPr lang="ko-KR" altLang="en-US"/>
              <a:t>더 자연스러운 </a:t>
            </a:r>
            <a:r>
              <a:rPr lang="ko" dirty="0"/>
              <a:t>상호작용, 개인화 모델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2966a11356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22966a11356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기존의 기술들 (배경으로 사용할 기술)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2966a11356_2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g22966a11356_2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사용할 모델의 선정 기준은 반응이 빠르고 정확도가 높은 모델들로 선정하였음.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2966a11356_2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2966a11356_2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사람의 감정을 인식하기 위해 openCV의 표정인식 모델을 사용. 기존의 오픈소스에도 많이 있고 논문자료도 있어 이것들을 참고할 예정.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2966a11356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7" name="Google Shape;807;g22966a11356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자연스러운</a:t>
            </a:r>
            <a:r>
              <a:rPr lang="ko" dirty="0"/>
              <a:t> 상호작용은 openCV를 통한 이미지 인식을 통해 input을 받고 그것에 대한 output값을 제공하는 식의 구조로 할 예정임. 정형화된 Pet이 반응들을 패턴 시키고 database를 구축하고 그거 바탕으로 반응함.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2966a11356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g22966a11356_2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개인화를 위해 강화학습을 통해 주인에게 맞는 가중치를 계산해가며 개인화를 진행해감</a:t>
            </a:r>
            <a:r>
              <a:rPr lang="ko" dirty="0">
                <a:solidFill>
                  <a:schemeClr val="dk1"/>
                </a:solidFill>
              </a:rPr>
              <a:t>, </a:t>
            </a:r>
            <a:r>
              <a:rPr lang="ko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이를 unity ML agent로 함. unity ML agent는 강화학습을 시켜주는 도구. </a:t>
            </a:r>
            <a:r>
              <a:rPr lang="ko" dirty="0">
                <a:solidFill>
                  <a:schemeClr val="dk1"/>
                </a:solidFill>
              </a:rPr>
              <a:t>미리 학습 시켜둔 모델의 가중치를 실제에서 조금씩 바꾸어가며 개인화를 진행</a:t>
            </a:r>
            <a:r>
              <a:rPr lang="ko-KR" altLang="en-US" dirty="0">
                <a:solidFill>
                  <a:schemeClr val="dk1"/>
                </a:solidFill>
              </a:rPr>
              <a:t>할 예정이다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sz="1200"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2966a11356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6" name="Google Shape;846;g22966a11356_2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여기서 강화학습을 위한 보상을 주기 위해 손짓으로 표정인식과 독립적으로 인식하여 보상 알고리즘을 처리할 예정</a:t>
            </a:r>
            <a:r>
              <a:rPr lang="en-US" altLang="ko" dirty="0"/>
              <a:t>. </a:t>
            </a:r>
            <a:r>
              <a:rPr lang="ko-KR" altLang="en-US" dirty="0"/>
              <a:t>이 때 손짓마다 어떤 의미를 지니는지에 대한 데이터 라벨링은 모델 자체에서 각각 직접 찍은 </a:t>
            </a:r>
            <a:r>
              <a:rPr lang="en-US" altLang="ko-KR" dirty="0"/>
              <a:t>15</a:t>
            </a:r>
            <a:r>
              <a:rPr lang="ko-KR" altLang="en-US" dirty="0"/>
              <a:t>개의 프레임 손짓 사진에 대해 라벨링을 손수 할 수 있도록 하는 툴을 지원하여 이를 통해 우리가 원하는 손 동작에 대한 라벨들을 제작하여 학습 시킬 수 있음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2966a11356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22966a11356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2966a11356_2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g22966a11356_2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전체 구조도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2966a11356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g22966a11356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전체적인 구조는 디바이스로부터 데이터를 받으면 Recognition model 2개와 reinforcement model 1개를 거쳐서 행동 명령을 하여 디바이스가 움직임.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2966a11356_2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22966a11356_2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서버는 디바이스로부터 표정인식으로 총 7개의 감정</a:t>
            </a:r>
            <a:r>
              <a:rPr lang="ko-KR" altLang="en-US" dirty="0"/>
              <a:t>을 받아오고 </a:t>
            </a:r>
            <a:r>
              <a:rPr lang="ko" altLang="ko-KR" dirty="0"/>
              <a:t>손짓인식으로</a:t>
            </a:r>
            <a:r>
              <a:rPr lang="en-US" altLang="ko" dirty="0"/>
              <a:t> </a:t>
            </a:r>
            <a:r>
              <a:rPr lang="ko" dirty="0"/>
              <a:t>+,- 두개의 보상을 </a:t>
            </a:r>
            <a:r>
              <a:rPr lang="ko-KR" altLang="en-US" dirty="0" err="1"/>
              <a:t>받아옴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이를 강화학습 모델로 보내 각각 독립적으로 감정 </a:t>
            </a:r>
            <a:r>
              <a:rPr lang="ko-KR" altLang="en-US" dirty="0" err="1"/>
              <a:t>인풋값</a:t>
            </a:r>
            <a:r>
              <a:rPr lang="ko-KR" altLang="en-US" dirty="0"/>
              <a:t> 및 보상 업데이트를 하고 </a:t>
            </a:r>
            <a:r>
              <a:rPr lang="ko-KR" altLang="en-US" dirty="0" err="1"/>
              <a:t>인풋값에</a:t>
            </a:r>
            <a:r>
              <a:rPr lang="ko-KR" altLang="en-US" dirty="0"/>
              <a:t> 대한 </a:t>
            </a:r>
            <a:r>
              <a:rPr lang="ko" dirty="0"/>
              <a:t>행동 지시 백터를 받아 이를 라즈베리 </a:t>
            </a:r>
            <a:r>
              <a:rPr lang="ko-KR" altLang="en-US" dirty="0"/>
              <a:t>명령</a:t>
            </a:r>
            <a:r>
              <a:rPr lang="ko" dirty="0"/>
              <a:t> 신호로 치환한 후 디바이스에 보냄</a:t>
            </a:r>
            <a:r>
              <a:rPr lang="en-US" altLang="ko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이 과정중 보상도 주인이 주는 것이기에 표정 -&gt; 행동 -&gt; 손짓보상 -&gt; 업데이트 순으로 </a:t>
            </a:r>
            <a:r>
              <a:rPr lang="ko-KR" altLang="en-US" dirty="0"/>
              <a:t>진행됨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2966a11356_2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22966a11356_2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초기 모델 설정은 </a:t>
            </a:r>
            <a:r>
              <a:rPr lang="ko" dirty="0"/>
              <a:t>cold start로 모델을 시작하는 것보다 우리가 사전</a:t>
            </a:r>
            <a:r>
              <a:rPr lang="ko-KR" altLang="en-US" dirty="0"/>
              <a:t>에</a:t>
            </a:r>
            <a:r>
              <a:rPr lang="ko" dirty="0"/>
              <a:t> 학습</a:t>
            </a:r>
            <a:r>
              <a:rPr lang="ko-KR" altLang="en-US" dirty="0"/>
              <a:t>시킨</a:t>
            </a:r>
            <a:r>
              <a:rPr lang="ko" dirty="0"/>
              <a:t> 모델</a:t>
            </a:r>
            <a:r>
              <a:rPr lang="ko-KR" altLang="en-US" dirty="0"/>
              <a:t>을 배포</a:t>
            </a:r>
            <a:r>
              <a:rPr lang="ko" dirty="0"/>
              <a:t>할 예정.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따라서 우리가 미리 학습하여 초기모델을 구축하며. 그런</a:t>
            </a:r>
            <a:r>
              <a:rPr lang="en-US" altLang="ko" dirty="0"/>
              <a:t> </a:t>
            </a:r>
            <a:r>
              <a:rPr lang="ko" dirty="0"/>
              <a:t>다음에 </a:t>
            </a:r>
            <a:r>
              <a:rPr lang="ko-KR" altLang="en-US" dirty="0"/>
              <a:t>이를 베이스 </a:t>
            </a:r>
            <a:r>
              <a:rPr lang="ko" dirty="0"/>
              <a:t>모델</a:t>
            </a:r>
            <a:r>
              <a:rPr lang="ko-KR" altLang="en-US" dirty="0"/>
              <a:t>로</a:t>
            </a:r>
            <a:r>
              <a:rPr lang="ko" dirty="0"/>
              <a:t> 구축해서 배포한다.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2966a11356_2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22966a11356_2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dirty="0"/>
              <a:t>디바이스는 라즈베리파이를 사용할 것이며 서보모터 12개를 각각의 4개의 다리에 3개씩</a:t>
            </a:r>
            <a:r>
              <a:rPr lang="ko-KR" altLang="en-US" dirty="0"/>
              <a:t>에 단 하드웨어를 만들 것임</a:t>
            </a:r>
            <a:r>
              <a:rPr lang="en-US" altLang="ko-KR" dirty="0"/>
              <a:t>. </a:t>
            </a:r>
            <a:r>
              <a:rPr lang="ko" dirty="0"/>
              <a:t>카메라를 통해 openCV</a:t>
            </a:r>
            <a:r>
              <a:rPr lang="en-US" altLang="ko" dirty="0"/>
              <a:t> </a:t>
            </a:r>
            <a:r>
              <a:rPr lang="ko-KR" altLang="en-US" dirty="0"/>
              <a:t>툴을 사용할 수 있게 할 것임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2966a11356_2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6" name="Google Shape;946;g22966a11356_2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스케줄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2966a11356_2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g22966a11356_2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스케줄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2966a11356_8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4" name="Google Shape;974;g22966a11356_8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역할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2966a11356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6" name="Google Shape;996;g22966a11356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966a11356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g22966a11356_2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동기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966a11356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22966a11356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사회적 이슈, 배경 - 코로나 19 이후 사람들이 우울증이 심해졌음, 이를 해결 할 수 있는 방안을 생각해봄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966a11356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22966a11356_2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우울증을 해결해 줄 수 있는 것 중 하나가 반려견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2966a11356_2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22966a11356_2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하지만 반려견은 비용적 부담이 있어서 함부로 키울 수 없음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2966a11356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22966a11356_2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그리고 반려동물의 행동문제 때문에 키우는 것에 부담감이 심했음 (짖기, 물기 등 자신의 생각과 다른 반려견의 행동들에 의해서)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2966a11356_2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g22966a11356_2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따라서 이러한 비용, 행동문제를 극복해보고자 ai pet을 생각했음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2966a11356_2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g22966a11356_2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목적 (기존의 ai pet과 다른 점)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609200" y="3573775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713225" y="20181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2"/>
          </p:nvPr>
        </p:nvSpPr>
        <p:spPr>
          <a:xfrm>
            <a:off x="713225" y="3870728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3"/>
          </p:nvPr>
        </p:nvSpPr>
        <p:spPr>
          <a:xfrm>
            <a:off x="3359125" y="38707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4"/>
          </p:nvPr>
        </p:nvSpPr>
        <p:spPr>
          <a:xfrm>
            <a:off x="3359125" y="20180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5"/>
          </p:nvPr>
        </p:nvSpPr>
        <p:spPr>
          <a:xfrm>
            <a:off x="713225" y="1141288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6"/>
          </p:nvPr>
        </p:nvSpPr>
        <p:spPr>
          <a:xfrm>
            <a:off x="3359125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7"/>
          </p:nvPr>
        </p:nvSpPr>
        <p:spPr>
          <a:xfrm>
            <a:off x="713225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8"/>
          </p:nvPr>
        </p:nvSpPr>
        <p:spPr>
          <a:xfrm>
            <a:off x="3359125" y="1142055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9"/>
          </p:nvPr>
        </p:nvSpPr>
        <p:spPr>
          <a:xfrm>
            <a:off x="5997638" y="38707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3"/>
          </p:nvPr>
        </p:nvSpPr>
        <p:spPr>
          <a:xfrm>
            <a:off x="5997638" y="20180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14"/>
          </p:nvPr>
        </p:nvSpPr>
        <p:spPr>
          <a:xfrm>
            <a:off x="5997638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15"/>
          </p:nvPr>
        </p:nvSpPr>
        <p:spPr>
          <a:xfrm>
            <a:off x="5997638" y="1142055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6"/>
          </p:nvPr>
        </p:nvSpPr>
        <p:spPr>
          <a:xfrm>
            <a:off x="713225" y="1594575"/>
            <a:ext cx="2423100" cy="43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7"/>
          </p:nvPr>
        </p:nvSpPr>
        <p:spPr>
          <a:xfrm>
            <a:off x="713225" y="3447136"/>
            <a:ext cx="2423100" cy="42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8"/>
          </p:nvPr>
        </p:nvSpPr>
        <p:spPr>
          <a:xfrm>
            <a:off x="3359125" y="3447125"/>
            <a:ext cx="2423100" cy="42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9"/>
          </p:nvPr>
        </p:nvSpPr>
        <p:spPr>
          <a:xfrm>
            <a:off x="3359125" y="1594575"/>
            <a:ext cx="2423100" cy="43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20"/>
          </p:nvPr>
        </p:nvSpPr>
        <p:spPr>
          <a:xfrm>
            <a:off x="5997638" y="3447125"/>
            <a:ext cx="2423100" cy="42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21"/>
          </p:nvPr>
        </p:nvSpPr>
        <p:spPr>
          <a:xfrm>
            <a:off x="5997638" y="1594575"/>
            <a:ext cx="2423100" cy="43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79" name="Google Shape;79;p1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80" name="Google Shape;80;p1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82" name="Google Shape;82;p1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84" name="Google Shape;84;p1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90" name="Google Shape;90;p16"/>
          <p:cNvCxnSpPr/>
          <p:nvPr/>
        </p:nvCxnSpPr>
        <p:spPr>
          <a:xfrm rot="10800000">
            <a:off x="8761325" y="2079300"/>
            <a:ext cx="0" cy="9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1" name="Google Shape;91;p1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92" name="Google Shape;92;p1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4" name="Google Shape;94;p1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96" name="Google Shape;96;p1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7" name="Google Shape;97;p16"/>
          <p:cNvCxnSpPr/>
          <p:nvPr/>
        </p:nvCxnSpPr>
        <p:spPr>
          <a:xfrm rot="10800000">
            <a:off x="394350" y="2079300"/>
            <a:ext cx="0" cy="9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1" name="Google Shape;101;p1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05" name="Google Shape;105;p1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937625" y="307125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2"/>
          </p:nvPr>
        </p:nvSpPr>
        <p:spPr>
          <a:xfrm>
            <a:off x="3484346" y="307125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3"/>
          </p:nvPr>
        </p:nvSpPr>
        <p:spPr>
          <a:xfrm>
            <a:off x="6031074" y="307125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4"/>
          </p:nvPr>
        </p:nvSpPr>
        <p:spPr>
          <a:xfrm>
            <a:off x="937625" y="2690250"/>
            <a:ext cx="2175300" cy="3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5"/>
          </p:nvPr>
        </p:nvSpPr>
        <p:spPr>
          <a:xfrm>
            <a:off x="3484347" y="2690250"/>
            <a:ext cx="2175300" cy="3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6"/>
          </p:nvPr>
        </p:nvSpPr>
        <p:spPr>
          <a:xfrm>
            <a:off x="6031075" y="2690250"/>
            <a:ext cx="2175300" cy="3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16" name="Google Shape;116;p1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0000" y="1568400"/>
            <a:ext cx="28914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720000" y="2268888"/>
            <a:ext cx="28914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26" name="Google Shape;126;p19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8" name="Google Shape;128;p19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30" name="Google Shape;130;p19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35" name="Google Shape;135;p20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39" name="Google Shape;139;p20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1545775" y="1975263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2"/>
          </p:nvPr>
        </p:nvSpPr>
        <p:spPr>
          <a:xfrm>
            <a:off x="5041325" y="1975263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3"/>
          </p:nvPr>
        </p:nvSpPr>
        <p:spPr>
          <a:xfrm>
            <a:off x="1545775" y="3691500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4"/>
          </p:nvPr>
        </p:nvSpPr>
        <p:spPr>
          <a:xfrm>
            <a:off x="5041325" y="3691500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5"/>
          </p:nvPr>
        </p:nvSpPr>
        <p:spPr>
          <a:xfrm>
            <a:off x="1545775" y="1670463"/>
            <a:ext cx="2556900" cy="354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6"/>
          </p:nvPr>
        </p:nvSpPr>
        <p:spPr>
          <a:xfrm>
            <a:off x="5041325" y="1670463"/>
            <a:ext cx="2556900" cy="354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7"/>
          </p:nvPr>
        </p:nvSpPr>
        <p:spPr>
          <a:xfrm>
            <a:off x="1545775" y="3386700"/>
            <a:ext cx="2556900" cy="354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8"/>
          </p:nvPr>
        </p:nvSpPr>
        <p:spPr>
          <a:xfrm>
            <a:off x="5041325" y="3386700"/>
            <a:ext cx="2556900" cy="354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2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2" name="Google Shape;152;p2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54" name="Google Shape;154;p2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"/>
          </p:nvPr>
        </p:nvSpPr>
        <p:spPr>
          <a:xfrm>
            <a:off x="720025" y="1610942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2"/>
          </p:nvPr>
        </p:nvSpPr>
        <p:spPr>
          <a:xfrm>
            <a:off x="720025" y="2731125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3"/>
          </p:nvPr>
        </p:nvSpPr>
        <p:spPr>
          <a:xfrm>
            <a:off x="720025" y="3851625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4"/>
          </p:nvPr>
        </p:nvSpPr>
        <p:spPr>
          <a:xfrm>
            <a:off x="720025" y="1241274"/>
            <a:ext cx="7704000" cy="39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5"/>
          </p:nvPr>
        </p:nvSpPr>
        <p:spPr>
          <a:xfrm>
            <a:off x="720025" y="2350125"/>
            <a:ext cx="7704000" cy="39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39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2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67" name="Google Shape;167;p2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2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69" name="Google Shape;169;p22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71" name="Google Shape;171;p22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77" name="Google Shape;177;p2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79" name="Google Shape;179;p2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81" name="Google Shape;181;p2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720000" y="1148563"/>
            <a:ext cx="39447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"/>
          </p:nvPr>
        </p:nvSpPr>
        <p:spPr>
          <a:xfrm>
            <a:off x="720000" y="2878638"/>
            <a:ext cx="39447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3"/>
          <p:cNvSpPr>
            <a:spLocks noGrp="1"/>
          </p:cNvSpPr>
          <p:nvPr>
            <p:ph type="pic" idx="2"/>
          </p:nvPr>
        </p:nvSpPr>
        <p:spPr>
          <a:xfrm>
            <a:off x="5149825" y="691038"/>
            <a:ext cx="3070800" cy="3761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88" name="Google Shape;188;p2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0" name="Google Shape;190;p2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192" name="Google Shape;192;p2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"/>
          </p:nvPr>
        </p:nvSpPr>
        <p:spPr>
          <a:xfrm>
            <a:off x="903950" y="2149201"/>
            <a:ext cx="2191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2"/>
          </p:nvPr>
        </p:nvSpPr>
        <p:spPr>
          <a:xfrm>
            <a:off x="3478550" y="2149201"/>
            <a:ext cx="21825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3"/>
          </p:nvPr>
        </p:nvSpPr>
        <p:spPr>
          <a:xfrm>
            <a:off x="903950" y="3579425"/>
            <a:ext cx="2191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4"/>
          </p:nvPr>
        </p:nvSpPr>
        <p:spPr>
          <a:xfrm>
            <a:off x="3478550" y="3579425"/>
            <a:ext cx="21825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ubTitle" idx="5"/>
          </p:nvPr>
        </p:nvSpPr>
        <p:spPr>
          <a:xfrm>
            <a:off x="6048850" y="2149201"/>
            <a:ext cx="2199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6"/>
          </p:nvPr>
        </p:nvSpPr>
        <p:spPr>
          <a:xfrm>
            <a:off x="6048850" y="3579425"/>
            <a:ext cx="2199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ubTitle" idx="7"/>
          </p:nvPr>
        </p:nvSpPr>
        <p:spPr>
          <a:xfrm>
            <a:off x="908250" y="1656600"/>
            <a:ext cx="21825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8"/>
          </p:nvPr>
        </p:nvSpPr>
        <p:spPr>
          <a:xfrm>
            <a:off x="3482836" y="1656600"/>
            <a:ext cx="21738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ubTitle" idx="9"/>
          </p:nvPr>
        </p:nvSpPr>
        <p:spPr>
          <a:xfrm>
            <a:off x="6053173" y="1656600"/>
            <a:ext cx="21912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13"/>
          </p:nvPr>
        </p:nvSpPr>
        <p:spPr>
          <a:xfrm>
            <a:off x="908250" y="3086800"/>
            <a:ext cx="21825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14"/>
          </p:nvPr>
        </p:nvSpPr>
        <p:spPr>
          <a:xfrm>
            <a:off x="3482836" y="3086800"/>
            <a:ext cx="21738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ubTitle" idx="15"/>
          </p:nvPr>
        </p:nvSpPr>
        <p:spPr>
          <a:xfrm>
            <a:off x="6053173" y="3086800"/>
            <a:ext cx="21912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2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09" name="Google Shape;209;p2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12" name="Google Shape;212;p2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13" name="Google Shape;213;p2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1"/>
          </p:nvPr>
        </p:nvSpPr>
        <p:spPr>
          <a:xfrm>
            <a:off x="1381625" y="1718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2"/>
          </p:nvPr>
        </p:nvSpPr>
        <p:spPr>
          <a:xfrm>
            <a:off x="1381635" y="2861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subTitle" idx="3"/>
          </p:nvPr>
        </p:nvSpPr>
        <p:spPr>
          <a:xfrm>
            <a:off x="1381635" y="4004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ubTitle" idx="4"/>
          </p:nvPr>
        </p:nvSpPr>
        <p:spPr>
          <a:xfrm>
            <a:off x="1381625" y="1406025"/>
            <a:ext cx="7042500" cy="33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subTitle" idx="5"/>
          </p:nvPr>
        </p:nvSpPr>
        <p:spPr>
          <a:xfrm>
            <a:off x="1381625" y="2526575"/>
            <a:ext cx="7042500" cy="33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ubTitle" idx="6"/>
          </p:nvPr>
        </p:nvSpPr>
        <p:spPr>
          <a:xfrm>
            <a:off x="1381625" y="3647125"/>
            <a:ext cx="7042500" cy="33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2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24" name="Google Shape;224;p2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2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28" name="Google Shape;228;p2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1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ubTitle" idx="2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3"/>
          </p:nvPr>
        </p:nvSpPr>
        <p:spPr>
          <a:xfrm>
            <a:off x="726675" y="1313225"/>
            <a:ext cx="3698100" cy="42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4"/>
          </p:nvPr>
        </p:nvSpPr>
        <p:spPr>
          <a:xfrm>
            <a:off x="4747375" y="1313225"/>
            <a:ext cx="3698100" cy="42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2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37" name="Google Shape;237;p2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9" name="Google Shape;239;p2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41" name="Google Shape;241;p2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969900" y="3387600"/>
            <a:ext cx="7204200" cy="53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1"/>
          </p:nvPr>
        </p:nvSpPr>
        <p:spPr>
          <a:xfrm>
            <a:off x="969900" y="1312625"/>
            <a:ext cx="7204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47" name="Google Shape;247;p2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2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49" name="Google Shape;249;p2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50" name="Google Shape;250;p2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51" name="Google Shape;251;p2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52" name="Google Shape;252;p28"/>
          <p:cNvSpPr txBox="1">
            <a:spLocks noGrp="1"/>
          </p:cNvSpPr>
          <p:nvPr>
            <p:ph type="title" hasCustomPrompt="1"/>
          </p:nvPr>
        </p:nvSpPr>
        <p:spPr>
          <a:xfrm>
            <a:off x="1284000" y="1429725"/>
            <a:ext cx="6576000" cy="1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1"/>
          </p:nvPr>
        </p:nvSpPr>
        <p:spPr>
          <a:xfrm>
            <a:off x="1284000" y="2985500"/>
            <a:ext cx="6576000" cy="497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p29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57" name="Google Shape;257;p29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29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59" name="Google Shape;259;p29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61" name="Google Shape;261;p29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1"/>
          </p:nvPr>
        </p:nvSpPr>
        <p:spPr>
          <a:xfrm>
            <a:off x="2223600" y="1364275"/>
            <a:ext cx="4696800" cy="428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title" idx="2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3"/>
          </p:nvPr>
        </p:nvSpPr>
        <p:spPr>
          <a:xfrm>
            <a:off x="2223600" y="2716527"/>
            <a:ext cx="4696800" cy="446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title" idx="4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5"/>
          </p:nvPr>
        </p:nvSpPr>
        <p:spPr>
          <a:xfrm>
            <a:off x="2223600" y="4068797"/>
            <a:ext cx="4696800" cy="446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713225" y="4162975"/>
            <a:ext cx="7917300" cy="5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969825" y="2079259"/>
            <a:ext cx="7204500" cy="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74" name="Google Shape;274;p3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75" name="Google Shape;275;p3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77" name="Google Shape;277;p3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78" name="Google Shape;278;p3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79" name="Google Shape;279;p3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"/>
          </p:nvPr>
        </p:nvSpPr>
        <p:spPr>
          <a:xfrm>
            <a:off x="2347900" y="1717825"/>
            <a:ext cx="44481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lang="ko" sz="1200" b="1" i="0" u="sng" strike="noStrike" cap="none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2"/>
              </a:rPr>
              <a:t>Slidesgo</a:t>
            </a:r>
            <a:r>
              <a:rPr lang="ko" sz="12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ko"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includes icons by</a:t>
            </a:r>
            <a:r>
              <a:rPr lang="ko" sz="12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ko" sz="1200" b="1" i="0" u="sng" strike="noStrike" cap="none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3"/>
              </a:rPr>
              <a:t>Flaticon</a:t>
            </a:r>
            <a:r>
              <a:rPr lang="ko" sz="12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ko"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infographics &amp; images by </a:t>
            </a:r>
            <a:r>
              <a:rPr lang="ko" sz="1200" b="1" i="0" u="sng" strike="noStrike" cap="none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4"/>
              </a:rPr>
              <a:t>Freepik</a:t>
            </a:r>
            <a:r>
              <a:rPr lang="ko" sz="1200" b="1" i="0" u="sng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285" name="Google Shape;285;p3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86" name="Google Shape;286;p3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88" name="Google Shape;288;p32"/>
          <p:cNvCxnSpPr/>
          <p:nvPr/>
        </p:nvCxnSpPr>
        <p:spPr>
          <a:xfrm rot="10800000" flipH="1">
            <a:off x="347659" y="4749851"/>
            <a:ext cx="8448600" cy="3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3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92" name="Google Shape;292;p3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3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94" name="Google Shape;294;p3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96" name="Google Shape;296;p3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97" name="Google Shape;29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26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07" name="Google Shape;307;p3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08" name="Google Shape;308;p3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3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10" name="Google Shape;310;p3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11" name="Google Shape;311;p36"/>
          <p:cNvSpPr txBox="1">
            <a:spLocks noGrp="1"/>
          </p:cNvSpPr>
          <p:nvPr>
            <p:ph type="sldNum" idx="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5" name="Google Shape;315;p3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3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17" name="Google Shape;317;p3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3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19" name="Google Shape;319;p37"/>
          <p:cNvCxnSpPr/>
          <p:nvPr/>
        </p:nvCxnSpPr>
        <p:spPr>
          <a:xfrm rot="10800000" flipH="1">
            <a:off x="347659" y="4749851"/>
            <a:ext cx="8448600" cy="3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9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7" name="Google Shape;327;p39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39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29" name="Google Shape;329;p39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30" name="Google Shape;330;p39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31" name="Google Shape;331;p39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32" name="Google Shape;33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0"/>
          <p:cNvSpPr txBox="1">
            <a:spLocks noGrp="1"/>
          </p:cNvSpPr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6" name="Google Shape;336;p40"/>
          <p:cNvSpPr txBox="1">
            <a:spLocks noGrp="1"/>
          </p:cNvSpPr>
          <p:nvPr>
            <p:ph type="subTitle" idx="1"/>
          </p:nvPr>
        </p:nvSpPr>
        <p:spPr>
          <a:xfrm>
            <a:off x="1609200" y="3573775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4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40" name="Google Shape;340;p4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4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42" name="Google Shape;342;p4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43" name="Google Shape;343;p4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44" name="Google Shape;344;p4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2"/>
          <p:cNvSpPr txBox="1">
            <a:spLocks noGrp="1"/>
          </p:cNvSpPr>
          <p:nvPr>
            <p:ph type="subTitle" idx="1"/>
          </p:nvPr>
        </p:nvSpPr>
        <p:spPr>
          <a:xfrm>
            <a:off x="713225" y="20181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subTitle" idx="2"/>
          </p:nvPr>
        </p:nvSpPr>
        <p:spPr>
          <a:xfrm>
            <a:off x="713225" y="3870728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3"/>
          </p:nvPr>
        </p:nvSpPr>
        <p:spPr>
          <a:xfrm>
            <a:off x="3359125" y="38707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subTitle" idx="4"/>
          </p:nvPr>
        </p:nvSpPr>
        <p:spPr>
          <a:xfrm>
            <a:off x="3359125" y="20180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2"/>
          <p:cNvSpPr txBox="1">
            <a:spLocks noGrp="1"/>
          </p:cNvSpPr>
          <p:nvPr>
            <p:ph type="title" idx="5"/>
          </p:nvPr>
        </p:nvSpPr>
        <p:spPr>
          <a:xfrm>
            <a:off x="713225" y="1141288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title" idx="6"/>
          </p:nvPr>
        </p:nvSpPr>
        <p:spPr>
          <a:xfrm>
            <a:off x="3359125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6" name="Google Shape;356;p42"/>
          <p:cNvSpPr txBox="1">
            <a:spLocks noGrp="1"/>
          </p:cNvSpPr>
          <p:nvPr>
            <p:ph type="title" idx="7"/>
          </p:nvPr>
        </p:nvSpPr>
        <p:spPr>
          <a:xfrm>
            <a:off x="713225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7" name="Google Shape;357;p42"/>
          <p:cNvSpPr txBox="1">
            <a:spLocks noGrp="1"/>
          </p:cNvSpPr>
          <p:nvPr>
            <p:ph type="title" idx="8"/>
          </p:nvPr>
        </p:nvSpPr>
        <p:spPr>
          <a:xfrm>
            <a:off x="3359125" y="1142055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8" name="Google Shape;358;p42"/>
          <p:cNvSpPr txBox="1">
            <a:spLocks noGrp="1"/>
          </p:cNvSpPr>
          <p:nvPr>
            <p:ph type="subTitle" idx="9"/>
          </p:nvPr>
        </p:nvSpPr>
        <p:spPr>
          <a:xfrm>
            <a:off x="5997638" y="38707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subTitle" idx="13"/>
          </p:nvPr>
        </p:nvSpPr>
        <p:spPr>
          <a:xfrm>
            <a:off x="5997638" y="20180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title" idx="14"/>
          </p:nvPr>
        </p:nvSpPr>
        <p:spPr>
          <a:xfrm>
            <a:off x="5997638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title" idx="15"/>
          </p:nvPr>
        </p:nvSpPr>
        <p:spPr>
          <a:xfrm>
            <a:off x="5997638" y="1142055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2" name="Google Shape;362;p42"/>
          <p:cNvSpPr txBox="1">
            <a:spLocks noGrp="1"/>
          </p:cNvSpPr>
          <p:nvPr>
            <p:ph type="subTitle" idx="16"/>
          </p:nvPr>
        </p:nvSpPr>
        <p:spPr>
          <a:xfrm>
            <a:off x="713225" y="1594575"/>
            <a:ext cx="2423100" cy="43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17"/>
          </p:nvPr>
        </p:nvSpPr>
        <p:spPr>
          <a:xfrm>
            <a:off x="713225" y="3447136"/>
            <a:ext cx="2423100" cy="42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18"/>
          </p:nvPr>
        </p:nvSpPr>
        <p:spPr>
          <a:xfrm>
            <a:off x="3359125" y="3447125"/>
            <a:ext cx="2423100" cy="42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subTitle" idx="19"/>
          </p:nvPr>
        </p:nvSpPr>
        <p:spPr>
          <a:xfrm>
            <a:off x="3359125" y="1594575"/>
            <a:ext cx="2423100" cy="43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ubTitle" idx="20"/>
          </p:nvPr>
        </p:nvSpPr>
        <p:spPr>
          <a:xfrm>
            <a:off x="5997638" y="3447125"/>
            <a:ext cx="2423100" cy="42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subTitle" idx="21"/>
          </p:nvPr>
        </p:nvSpPr>
        <p:spPr>
          <a:xfrm>
            <a:off x="5997638" y="1594575"/>
            <a:ext cx="2423100" cy="43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368" name="Google Shape;368;p4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69" name="Google Shape;369;p4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4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71" name="Google Shape;371;p42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72" name="Google Shape;372;p4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73" name="Google Shape;373;p42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78" name="Google Shape;378;p43"/>
          <p:cNvSpPr txBox="1">
            <a:spLocks noGrp="1"/>
          </p:cNvSpPr>
          <p:nvPr>
            <p:ph type="subTitle" idx="1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79" name="Google Shape;379;p43"/>
          <p:cNvCxnSpPr/>
          <p:nvPr/>
        </p:nvCxnSpPr>
        <p:spPr>
          <a:xfrm rot="10800000">
            <a:off x="8761325" y="2079300"/>
            <a:ext cx="0" cy="9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0" name="Google Shape;380;p4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81" name="Google Shape;381;p4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p4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83" name="Google Shape;383;p4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84" name="Google Shape;384;p4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85" name="Google Shape;385;p4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86" name="Google Shape;386;p43"/>
          <p:cNvCxnSpPr/>
          <p:nvPr/>
        </p:nvCxnSpPr>
        <p:spPr>
          <a:xfrm rot="10800000">
            <a:off x="394350" y="2079300"/>
            <a:ext cx="0" cy="9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p4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90" name="Google Shape;390;p4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4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92" name="Google Shape;392;p4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93" name="Google Shape;393;p4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94" name="Google Shape;394;p4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95" name="Google Shape;395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4"/>
          <p:cNvSpPr txBox="1">
            <a:spLocks noGrp="1"/>
          </p:cNvSpPr>
          <p:nvPr>
            <p:ph type="subTitle" idx="1"/>
          </p:nvPr>
        </p:nvSpPr>
        <p:spPr>
          <a:xfrm>
            <a:off x="720025" y="1610942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2"/>
          </p:nvPr>
        </p:nvSpPr>
        <p:spPr>
          <a:xfrm>
            <a:off x="720025" y="2731125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44"/>
          <p:cNvSpPr txBox="1">
            <a:spLocks noGrp="1"/>
          </p:cNvSpPr>
          <p:nvPr>
            <p:ph type="subTitle" idx="3"/>
          </p:nvPr>
        </p:nvSpPr>
        <p:spPr>
          <a:xfrm>
            <a:off x="720025" y="3851625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subTitle" idx="4"/>
          </p:nvPr>
        </p:nvSpPr>
        <p:spPr>
          <a:xfrm>
            <a:off x="720025" y="1241274"/>
            <a:ext cx="7704000" cy="39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0" name="Google Shape;400;p44"/>
          <p:cNvSpPr txBox="1">
            <a:spLocks noGrp="1"/>
          </p:cNvSpPr>
          <p:nvPr>
            <p:ph type="subTitle" idx="5"/>
          </p:nvPr>
        </p:nvSpPr>
        <p:spPr>
          <a:xfrm>
            <a:off x="720025" y="2350125"/>
            <a:ext cx="7704000" cy="39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39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4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05" name="Google Shape;405;p4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4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07" name="Google Shape;407;p4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09" name="Google Shape;409;p4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10" name="Google Shape;410;p45"/>
          <p:cNvSpPr txBox="1">
            <a:spLocks noGrp="1"/>
          </p:cNvSpPr>
          <p:nvPr>
            <p:ph type="title"/>
          </p:nvPr>
        </p:nvSpPr>
        <p:spPr>
          <a:xfrm>
            <a:off x="969900" y="3387600"/>
            <a:ext cx="7204200" cy="53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1" name="Google Shape;411;p45"/>
          <p:cNvSpPr txBox="1">
            <a:spLocks noGrp="1"/>
          </p:cNvSpPr>
          <p:nvPr>
            <p:ph type="subTitle" idx="1"/>
          </p:nvPr>
        </p:nvSpPr>
        <p:spPr>
          <a:xfrm>
            <a:off x="969900" y="1312625"/>
            <a:ext cx="7204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p4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15" name="Google Shape;415;p4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p4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17" name="Google Shape;417;p4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19" name="Google Shape;419;p4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0" name="Google Shape;420;p46"/>
          <p:cNvSpPr txBox="1">
            <a:spLocks noGrp="1"/>
          </p:cNvSpPr>
          <p:nvPr>
            <p:ph type="title" hasCustomPrompt="1"/>
          </p:nvPr>
        </p:nvSpPr>
        <p:spPr>
          <a:xfrm>
            <a:off x="1284000" y="1429725"/>
            <a:ext cx="6576000" cy="14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1" name="Google Shape;421;p46"/>
          <p:cNvSpPr txBox="1">
            <a:spLocks noGrp="1"/>
          </p:cNvSpPr>
          <p:nvPr>
            <p:ph type="subTitle" idx="1"/>
          </p:nvPr>
        </p:nvSpPr>
        <p:spPr>
          <a:xfrm>
            <a:off x="1284000" y="2985500"/>
            <a:ext cx="6576000" cy="497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4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25" name="Google Shape;425;p4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4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27" name="Google Shape;427;p4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28" name="Google Shape;428;p4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29" name="Google Shape;429;p4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ubTitle" idx="1"/>
          </p:nvPr>
        </p:nvSpPr>
        <p:spPr>
          <a:xfrm>
            <a:off x="2223600" y="1364275"/>
            <a:ext cx="4696800" cy="428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title" idx="2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47"/>
          <p:cNvSpPr txBox="1">
            <a:spLocks noGrp="1"/>
          </p:cNvSpPr>
          <p:nvPr>
            <p:ph type="subTitle" idx="3"/>
          </p:nvPr>
        </p:nvSpPr>
        <p:spPr>
          <a:xfrm>
            <a:off x="2223600" y="2716527"/>
            <a:ext cx="4696800" cy="446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4" name="Google Shape;434;p47"/>
          <p:cNvSpPr txBox="1">
            <a:spLocks noGrp="1"/>
          </p:cNvSpPr>
          <p:nvPr>
            <p:ph type="title" idx="4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ubTitle" idx="5"/>
          </p:nvPr>
        </p:nvSpPr>
        <p:spPr>
          <a:xfrm>
            <a:off x="2223600" y="4068797"/>
            <a:ext cx="4696800" cy="446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4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39" name="Google Shape;439;p4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4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41" name="Google Shape;441;p4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42" name="Google Shape;442;p4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43" name="Google Shape;443;p4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44" name="Google Shape;444;p48"/>
          <p:cNvSpPr txBox="1">
            <a:spLocks noGrp="1"/>
          </p:cNvSpPr>
          <p:nvPr>
            <p:ph type="title"/>
          </p:nvPr>
        </p:nvSpPr>
        <p:spPr>
          <a:xfrm>
            <a:off x="720000" y="1148563"/>
            <a:ext cx="39447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subTitle" idx="1"/>
          </p:nvPr>
        </p:nvSpPr>
        <p:spPr>
          <a:xfrm>
            <a:off x="720000" y="2878638"/>
            <a:ext cx="39447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8"/>
          <p:cNvSpPr>
            <a:spLocks noGrp="1"/>
          </p:cNvSpPr>
          <p:nvPr>
            <p:ph type="pic" idx="2"/>
          </p:nvPr>
        </p:nvSpPr>
        <p:spPr>
          <a:xfrm>
            <a:off x="5149825" y="691038"/>
            <a:ext cx="3070800" cy="3761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9"/>
          <p:cNvSpPr txBox="1">
            <a:spLocks noGrp="1"/>
          </p:cNvSpPr>
          <p:nvPr>
            <p:ph type="title"/>
          </p:nvPr>
        </p:nvSpPr>
        <p:spPr>
          <a:xfrm>
            <a:off x="713225" y="4162975"/>
            <a:ext cx="7917300" cy="5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0"/>
          <p:cNvSpPr txBox="1">
            <a:spLocks noGrp="1"/>
          </p:cNvSpPr>
          <p:nvPr>
            <p:ph type="title"/>
          </p:nvPr>
        </p:nvSpPr>
        <p:spPr>
          <a:xfrm>
            <a:off x="969825" y="2079259"/>
            <a:ext cx="7204500" cy="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53" name="Google Shape;453;p50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54" name="Google Shape;454;p50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50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56" name="Google Shape;456;p50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57" name="Google Shape;457;p50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58" name="Google Shape;458;p50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5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62" name="Google Shape;462;p5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5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64" name="Google Shape;464;p5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65" name="Google Shape;465;p5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66" name="Google Shape;466;p5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67" name="Google Shape;467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ubTitle" idx="1"/>
          </p:nvPr>
        </p:nvSpPr>
        <p:spPr>
          <a:xfrm>
            <a:off x="1381625" y="1718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1"/>
          <p:cNvSpPr txBox="1">
            <a:spLocks noGrp="1"/>
          </p:cNvSpPr>
          <p:nvPr>
            <p:ph type="subTitle" idx="2"/>
          </p:nvPr>
        </p:nvSpPr>
        <p:spPr>
          <a:xfrm>
            <a:off x="1381635" y="2861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1"/>
          <p:cNvSpPr txBox="1">
            <a:spLocks noGrp="1"/>
          </p:cNvSpPr>
          <p:nvPr>
            <p:ph type="subTitle" idx="3"/>
          </p:nvPr>
        </p:nvSpPr>
        <p:spPr>
          <a:xfrm>
            <a:off x="1381635" y="4004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51"/>
          <p:cNvSpPr txBox="1">
            <a:spLocks noGrp="1"/>
          </p:cNvSpPr>
          <p:nvPr>
            <p:ph type="subTitle" idx="4"/>
          </p:nvPr>
        </p:nvSpPr>
        <p:spPr>
          <a:xfrm>
            <a:off x="1381625" y="1406025"/>
            <a:ext cx="7042500" cy="33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2" name="Google Shape;472;p51"/>
          <p:cNvSpPr txBox="1">
            <a:spLocks noGrp="1"/>
          </p:cNvSpPr>
          <p:nvPr>
            <p:ph type="subTitle" idx="5"/>
          </p:nvPr>
        </p:nvSpPr>
        <p:spPr>
          <a:xfrm>
            <a:off x="1381625" y="2526575"/>
            <a:ext cx="7042500" cy="33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subTitle" idx="6"/>
          </p:nvPr>
        </p:nvSpPr>
        <p:spPr>
          <a:xfrm>
            <a:off x="1381625" y="3647125"/>
            <a:ext cx="7042500" cy="33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77" name="Google Shape;477;p5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5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79" name="Google Shape;479;p52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80" name="Google Shape;480;p5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81" name="Google Shape;481;p52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82" name="Google Shape;482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ubTitle" idx="1"/>
          </p:nvPr>
        </p:nvSpPr>
        <p:spPr>
          <a:xfrm>
            <a:off x="937625" y="307125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2"/>
          <p:cNvSpPr txBox="1">
            <a:spLocks noGrp="1"/>
          </p:cNvSpPr>
          <p:nvPr>
            <p:ph type="subTitle" idx="2"/>
          </p:nvPr>
        </p:nvSpPr>
        <p:spPr>
          <a:xfrm>
            <a:off x="3484346" y="307125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subTitle" idx="3"/>
          </p:nvPr>
        </p:nvSpPr>
        <p:spPr>
          <a:xfrm>
            <a:off x="6031074" y="307125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52"/>
          <p:cNvSpPr txBox="1">
            <a:spLocks noGrp="1"/>
          </p:cNvSpPr>
          <p:nvPr>
            <p:ph type="subTitle" idx="4"/>
          </p:nvPr>
        </p:nvSpPr>
        <p:spPr>
          <a:xfrm>
            <a:off x="937625" y="2690250"/>
            <a:ext cx="2175300" cy="3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7" name="Google Shape;487;p52"/>
          <p:cNvSpPr txBox="1">
            <a:spLocks noGrp="1"/>
          </p:cNvSpPr>
          <p:nvPr>
            <p:ph type="subTitle" idx="5"/>
          </p:nvPr>
        </p:nvSpPr>
        <p:spPr>
          <a:xfrm>
            <a:off x="3484347" y="2690250"/>
            <a:ext cx="2175300" cy="3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8" name="Google Shape;488;p52"/>
          <p:cNvSpPr txBox="1">
            <a:spLocks noGrp="1"/>
          </p:cNvSpPr>
          <p:nvPr>
            <p:ph type="subTitle" idx="6"/>
          </p:nvPr>
        </p:nvSpPr>
        <p:spPr>
          <a:xfrm>
            <a:off x="6031075" y="2690250"/>
            <a:ext cx="2175300" cy="3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5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92" name="Google Shape;492;p5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5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94" name="Google Shape;494;p5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95" name="Google Shape;495;p5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96" name="Google Shape;496;p5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1"/>
          </p:nvPr>
        </p:nvSpPr>
        <p:spPr>
          <a:xfrm>
            <a:off x="903950" y="2149201"/>
            <a:ext cx="2191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53"/>
          <p:cNvSpPr txBox="1">
            <a:spLocks noGrp="1"/>
          </p:cNvSpPr>
          <p:nvPr>
            <p:ph type="subTitle" idx="2"/>
          </p:nvPr>
        </p:nvSpPr>
        <p:spPr>
          <a:xfrm>
            <a:off x="3478550" y="2149201"/>
            <a:ext cx="21825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53"/>
          <p:cNvSpPr txBox="1">
            <a:spLocks noGrp="1"/>
          </p:cNvSpPr>
          <p:nvPr>
            <p:ph type="subTitle" idx="3"/>
          </p:nvPr>
        </p:nvSpPr>
        <p:spPr>
          <a:xfrm>
            <a:off x="903950" y="3579425"/>
            <a:ext cx="2191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53"/>
          <p:cNvSpPr txBox="1">
            <a:spLocks noGrp="1"/>
          </p:cNvSpPr>
          <p:nvPr>
            <p:ph type="subTitle" idx="4"/>
          </p:nvPr>
        </p:nvSpPr>
        <p:spPr>
          <a:xfrm>
            <a:off x="3478550" y="3579425"/>
            <a:ext cx="21825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53"/>
          <p:cNvSpPr txBox="1">
            <a:spLocks noGrp="1"/>
          </p:cNvSpPr>
          <p:nvPr>
            <p:ph type="subTitle" idx="5"/>
          </p:nvPr>
        </p:nvSpPr>
        <p:spPr>
          <a:xfrm>
            <a:off x="6048850" y="2149201"/>
            <a:ext cx="2199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3"/>
          <p:cNvSpPr txBox="1">
            <a:spLocks noGrp="1"/>
          </p:cNvSpPr>
          <p:nvPr>
            <p:ph type="subTitle" idx="6"/>
          </p:nvPr>
        </p:nvSpPr>
        <p:spPr>
          <a:xfrm>
            <a:off x="6048850" y="3579425"/>
            <a:ext cx="2199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53"/>
          <p:cNvSpPr txBox="1">
            <a:spLocks noGrp="1"/>
          </p:cNvSpPr>
          <p:nvPr>
            <p:ph type="subTitle" idx="7"/>
          </p:nvPr>
        </p:nvSpPr>
        <p:spPr>
          <a:xfrm>
            <a:off x="908250" y="1656600"/>
            <a:ext cx="21825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5" name="Google Shape;505;p53"/>
          <p:cNvSpPr txBox="1">
            <a:spLocks noGrp="1"/>
          </p:cNvSpPr>
          <p:nvPr>
            <p:ph type="subTitle" idx="8"/>
          </p:nvPr>
        </p:nvSpPr>
        <p:spPr>
          <a:xfrm>
            <a:off x="3482836" y="1656600"/>
            <a:ext cx="21738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53"/>
          <p:cNvSpPr txBox="1">
            <a:spLocks noGrp="1"/>
          </p:cNvSpPr>
          <p:nvPr>
            <p:ph type="subTitle" idx="9"/>
          </p:nvPr>
        </p:nvSpPr>
        <p:spPr>
          <a:xfrm>
            <a:off x="6053173" y="1656600"/>
            <a:ext cx="21912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7" name="Google Shape;507;p53"/>
          <p:cNvSpPr txBox="1">
            <a:spLocks noGrp="1"/>
          </p:cNvSpPr>
          <p:nvPr>
            <p:ph type="subTitle" idx="13"/>
          </p:nvPr>
        </p:nvSpPr>
        <p:spPr>
          <a:xfrm>
            <a:off x="908250" y="3086800"/>
            <a:ext cx="21825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8" name="Google Shape;508;p53"/>
          <p:cNvSpPr txBox="1">
            <a:spLocks noGrp="1"/>
          </p:cNvSpPr>
          <p:nvPr>
            <p:ph type="subTitle" idx="14"/>
          </p:nvPr>
        </p:nvSpPr>
        <p:spPr>
          <a:xfrm>
            <a:off x="3482836" y="3086800"/>
            <a:ext cx="21738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9" name="Google Shape;509;p53"/>
          <p:cNvSpPr txBox="1">
            <a:spLocks noGrp="1"/>
          </p:cNvSpPr>
          <p:nvPr>
            <p:ph type="subTitle" idx="15"/>
          </p:nvPr>
        </p:nvSpPr>
        <p:spPr>
          <a:xfrm>
            <a:off x="6053173" y="3086800"/>
            <a:ext cx="21912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13" name="Google Shape;513;p5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5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15" name="Google Shape;515;p5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16" name="Google Shape;516;p5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17" name="Google Shape;517;p5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18" name="Google Shape;518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54"/>
          <p:cNvSpPr txBox="1">
            <a:spLocks noGrp="1"/>
          </p:cNvSpPr>
          <p:nvPr>
            <p:ph type="subTitle" idx="1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20" name="Google Shape;520;p54"/>
          <p:cNvSpPr txBox="1">
            <a:spLocks noGrp="1"/>
          </p:cNvSpPr>
          <p:nvPr>
            <p:ph type="subTitle" idx="2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subTitle" idx="3"/>
          </p:nvPr>
        </p:nvSpPr>
        <p:spPr>
          <a:xfrm>
            <a:off x="726675" y="1313225"/>
            <a:ext cx="3698100" cy="42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subTitle" idx="4"/>
          </p:nvPr>
        </p:nvSpPr>
        <p:spPr>
          <a:xfrm>
            <a:off x="4747375" y="1313225"/>
            <a:ext cx="3698100" cy="42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5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26" name="Google Shape;526;p5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5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28" name="Google Shape;528;p5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29" name="Google Shape;529;p5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30" name="Google Shape;530;p5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31" name="Google Shape;531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5"/>
          <p:cNvSpPr txBox="1">
            <a:spLocks noGrp="1"/>
          </p:cNvSpPr>
          <p:nvPr>
            <p:ph type="subTitle" idx="1"/>
          </p:nvPr>
        </p:nvSpPr>
        <p:spPr>
          <a:xfrm>
            <a:off x="1545775" y="1975263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55"/>
          <p:cNvSpPr txBox="1">
            <a:spLocks noGrp="1"/>
          </p:cNvSpPr>
          <p:nvPr>
            <p:ph type="subTitle" idx="2"/>
          </p:nvPr>
        </p:nvSpPr>
        <p:spPr>
          <a:xfrm>
            <a:off x="5041325" y="1975263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55"/>
          <p:cNvSpPr txBox="1">
            <a:spLocks noGrp="1"/>
          </p:cNvSpPr>
          <p:nvPr>
            <p:ph type="subTitle" idx="3"/>
          </p:nvPr>
        </p:nvSpPr>
        <p:spPr>
          <a:xfrm>
            <a:off x="1545775" y="3691500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55"/>
          <p:cNvSpPr txBox="1">
            <a:spLocks noGrp="1"/>
          </p:cNvSpPr>
          <p:nvPr>
            <p:ph type="subTitle" idx="4"/>
          </p:nvPr>
        </p:nvSpPr>
        <p:spPr>
          <a:xfrm>
            <a:off x="5041325" y="3691500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55"/>
          <p:cNvSpPr txBox="1">
            <a:spLocks noGrp="1"/>
          </p:cNvSpPr>
          <p:nvPr>
            <p:ph type="subTitle" idx="5"/>
          </p:nvPr>
        </p:nvSpPr>
        <p:spPr>
          <a:xfrm>
            <a:off x="1545775" y="1670463"/>
            <a:ext cx="2556900" cy="354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55"/>
          <p:cNvSpPr txBox="1">
            <a:spLocks noGrp="1"/>
          </p:cNvSpPr>
          <p:nvPr>
            <p:ph type="subTitle" idx="6"/>
          </p:nvPr>
        </p:nvSpPr>
        <p:spPr>
          <a:xfrm>
            <a:off x="5041325" y="1670463"/>
            <a:ext cx="2556900" cy="354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8" name="Google Shape;538;p55"/>
          <p:cNvSpPr txBox="1">
            <a:spLocks noGrp="1"/>
          </p:cNvSpPr>
          <p:nvPr>
            <p:ph type="subTitle" idx="7"/>
          </p:nvPr>
        </p:nvSpPr>
        <p:spPr>
          <a:xfrm>
            <a:off x="1545775" y="3386700"/>
            <a:ext cx="2556900" cy="354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9" name="Google Shape;539;p55"/>
          <p:cNvSpPr txBox="1">
            <a:spLocks noGrp="1"/>
          </p:cNvSpPr>
          <p:nvPr>
            <p:ph type="subTitle" idx="8"/>
          </p:nvPr>
        </p:nvSpPr>
        <p:spPr>
          <a:xfrm>
            <a:off x="5041325" y="3386700"/>
            <a:ext cx="2556900" cy="354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5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43" name="Google Shape;543;p5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5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45" name="Google Shape;545;p5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46" name="Google Shape;546;p5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47" name="Google Shape;547;p5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48" name="Google Shape;548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26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56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5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53" name="Google Shape;553;p5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5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55" name="Google Shape;555;p5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56" name="Google Shape;556;p5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57" name="Google Shape;557;p5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58" name="Google Shape;558;p57"/>
          <p:cNvSpPr txBox="1">
            <a:spLocks noGrp="1"/>
          </p:cNvSpPr>
          <p:nvPr>
            <p:ph type="title"/>
          </p:nvPr>
        </p:nvSpPr>
        <p:spPr>
          <a:xfrm>
            <a:off x="720000" y="1568400"/>
            <a:ext cx="28914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7"/>
          <p:cNvSpPr txBox="1">
            <a:spLocks noGrp="1"/>
          </p:cNvSpPr>
          <p:nvPr>
            <p:ph type="subTitle" idx="1"/>
          </p:nvPr>
        </p:nvSpPr>
        <p:spPr>
          <a:xfrm>
            <a:off x="720000" y="2268888"/>
            <a:ext cx="28914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8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58"/>
          <p:cNvSpPr txBox="1">
            <a:spLocks noGrp="1"/>
          </p:cNvSpPr>
          <p:nvPr>
            <p:ph type="subTitle" idx="1"/>
          </p:nvPr>
        </p:nvSpPr>
        <p:spPr>
          <a:xfrm>
            <a:off x="2347900" y="1717825"/>
            <a:ext cx="44481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lang="ko" sz="1200" b="1" i="0" u="sng" strike="noStrike" cap="none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2"/>
              </a:rPr>
              <a:t>Slidesgo</a:t>
            </a:r>
            <a:r>
              <a:rPr lang="ko" sz="12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ko"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includes icons by</a:t>
            </a:r>
            <a:r>
              <a:rPr lang="ko" sz="12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ko" sz="1200" b="1" i="0" u="sng" strike="noStrike" cap="none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3"/>
              </a:rPr>
              <a:t>Flaticon</a:t>
            </a:r>
            <a:r>
              <a:rPr lang="ko" sz="12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ko"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infographics &amp; images by </a:t>
            </a:r>
            <a:r>
              <a:rPr lang="ko" sz="1200" b="1" i="0" u="sng" strike="noStrike" cap="none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4"/>
              </a:rPr>
              <a:t>Freepik</a:t>
            </a:r>
            <a:r>
              <a:rPr lang="ko" sz="1200" b="1" i="0" u="sng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565" name="Google Shape;565;p5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66" name="Google Shape;566;p5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Google Shape;567;p5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68" name="Google Shape;568;p58"/>
          <p:cNvCxnSpPr/>
          <p:nvPr/>
        </p:nvCxnSpPr>
        <p:spPr>
          <a:xfrm rot="10800000" flipH="1">
            <a:off x="347659" y="4749851"/>
            <a:ext cx="8448600" cy="3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5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77" name="Google Shape;577;p6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78" name="Google Shape;578;p6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6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80" name="Google Shape;580;p6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81" name="Google Shape;581;p61"/>
          <p:cNvSpPr txBox="1">
            <a:spLocks noGrp="1"/>
          </p:cNvSpPr>
          <p:nvPr>
            <p:ph type="sldNum" idx="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82" name="Google Shape;582;p6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5" name="Google Shape;585;p6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p6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87" name="Google Shape;587;p6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6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589" name="Google Shape;589;p62"/>
          <p:cNvCxnSpPr/>
          <p:nvPr/>
        </p:nvCxnSpPr>
        <p:spPr>
          <a:xfrm rot="10800000" flipH="1">
            <a:off x="347659" y="4749851"/>
            <a:ext cx="8448600" cy="3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323" name="Google Shape;32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cunha/Emoti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ithub.com/nicknochnack/RealTimeObjectDetection" TargetMode="External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>
            <a:spLocks noGrp="1"/>
          </p:cNvSpPr>
          <p:nvPr>
            <p:ph type="ctrTitle"/>
          </p:nvPr>
        </p:nvSpPr>
        <p:spPr>
          <a:xfrm>
            <a:off x="1346150" y="557475"/>
            <a:ext cx="6496500" cy="23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67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sz="5000" b="1" dirty="0"/>
              <a:t> </a:t>
            </a:r>
            <a:r>
              <a:rPr lang="en-US" altLang="ko" sz="5000" b="1" dirty="0"/>
              <a:t>Personalized</a:t>
            </a:r>
            <a:r>
              <a:rPr lang="ko" sz="5000" b="1" dirty="0"/>
              <a:t> AI PET</a:t>
            </a:r>
            <a:br>
              <a:rPr lang="ko" sz="6700" dirty="0"/>
            </a:br>
            <a:r>
              <a:rPr lang="ko" sz="1800" dirty="0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졸업작품 1 - Team 6</a:t>
            </a:r>
            <a:endParaRPr sz="1800" dirty="0">
              <a:solidFill>
                <a:schemeClr val="dk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595" name="Google Shape;595;p63"/>
          <p:cNvSpPr txBox="1">
            <a:spLocks noGrp="1"/>
          </p:cNvSpPr>
          <p:nvPr>
            <p:ph type="subTitle" idx="1"/>
          </p:nvPr>
        </p:nvSpPr>
        <p:spPr>
          <a:xfrm>
            <a:off x="6141533" y="3508851"/>
            <a:ext cx="2734713" cy="152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/>
              <a:t>202033312 Kim Yeji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/>
              <a:t>202139848 Kang Minjae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/>
              <a:t>202135771 Park Jonghyun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/>
              <a:t>202135744 Kim Uijin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/>
              <a:t>202135826 Jang Heejin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596" name="Google Shape;596;p63"/>
          <p:cNvCxnSpPr/>
          <p:nvPr/>
        </p:nvCxnSpPr>
        <p:spPr>
          <a:xfrm rot="10800000" flipH="1">
            <a:off x="1600600" y="2544888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7" name="Google Shape;597;p63"/>
          <p:cNvCxnSpPr/>
          <p:nvPr/>
        </p:nvCxnSpPr>
        <p:spPr>
          <a:xfrm rot="10800000" flipH="1">
            <a:off x="1600650" y="1580938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8" name="Google Shape;598;p63"/>
          <p:cNvSpPr/>
          <p:nvPr/>
        </p:nvSpPr>
        <p:spPr>
          <a:xfrm>
            <a:off x="1286300" y="1848800"/>
            <a:ext cx="239400" cy="239400"/>
          </a:xfrm>
          <a:prstGeom prst="star4">
            <a:avLst>
              <a:gd name="adj" fmla="val 1177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3"/>
          <p:cNvSpPr/>
          <p:nvPr/>
        </p:nvSpPr>
        <p:spPr>
          <a:xfrm>
            <a:off x="7663100" y="1848800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125" y="3508862"/>
            <a:ext cx="1783903" cy="125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dirty="0"/>
              <a:t>Existing Devices</a:t>
            </a:r>
            <a:endParaRPr dirty="0"/>
          </a:p>
        </p:txBody>
      </p:sp>
      <p:sp>
        <p:nvSpPr>
          <p:cNvPr id="715" name="Google Shape;715;p73"/>
          <p:cNvSpPr txBox="1">
            <a:spLocks noGrp="1"/>
          </p:cNvSpPr>
          <p:nvPr>
            <p:ph type="subTitle" idx="4"/>
          </p:nvPr>
        </p:nvSpPr>
        <p:spPr>
          <a:xfrm>
            <a:off x="960250" y="2527125"/>
            <a:ext cx="2175300" cy="3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Cozmo</a:t>
            </a:r>
            <a:endParaRPr/>
          </a:p>
        </p:txBody>
      </p:sp>
      <p:sp>
        <p:nvSpPr>
          <p:cNvPr id="716" name="Google Shape;716;p73"/>
          <p:cNvSpPr txBox="1">
            <a:spLocks noGrp="1"/>
          </p:cNvSpPr>
          <p:nvPr>
            <p:ph type="subTitle" idx="5"/>
          </p:nvPr>
        </p:nvSpPr>
        <p:spPr>
          <a:xfrm>
            <a:off x="3560547" y="2571750"/>
            <a:ext cx="2175300" cy="3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/>
              <a:t>Joy for All</a:t>
            </a:r>
            <a:endParaRPr dirty="0"/>
          </a:p>
        </p:txBody>
      </p:sp>
      <p:sp>
        <p:nvSpPr>
          <p:cNvPr id="717" name="Google Shape;717;p73"/>
          <p:cNvSpPr txBox="1">
            <a:spLocks noGrp="1"/>
          </p:cNvSpPr>
          <p:nvPr>
            <p:ph type="subTitle" idx="6"/>
          </p:nvPr>
        </p:nvSpPr>
        <p:spPr>
          <a:xfrm>
            <a:off x="6099600" y="2571750"/>
            <a:ext cx="2175300" cy="36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dirty="0" err="1"/>
              <a:t>Jeromi</a:t>
            </a:r>
            <a:endParaRPr dirty="0"/>
          </a:p>
        </p:txBody>
      </p:sp>
      <p:sp>
        <p:nvSpPr>
          <p:cNvPr id="718" name="Google Shape;718;p7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pic>
        <p:nvPicPr>
          <p:cNvPr id="719" name="Google Shape;71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5313" y="1257188"/>
            <a:ext cx="1073575" cy="966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3"/>
          <p:cNvSpPr txBox="1"/>
          <p:nvPr/>
        </p:nvSpPr>
        <p:spPr>
          <a:xfrm>
            <a:off x="3602250" y="2738700"/>
            <a:ext cx="2133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r>
              <a:rPr lang="en-US" alt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Cat-Like Moves and Sounds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r>
              <a:rPr lang="en-US" alt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Using built-in sensor</a:t>
            </a:r>
            <a:endParaRPr lang="en-US"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23" name="Google Shape;723;p73"/>
          <p:cNvSpPr txBox="1"/>
          <p:nvPr/>
        </p:nvSpPr>
        <p:spPr>
          <a:xfrm>
            <a:off x="981100" y="2738700"/>
            <a:ext cx="21336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r>
              <a:rPr 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Ask for the weather or time through voice commands</a:t>
            </a: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24" name="Google Shape;724;p73"/>
          <p:cNvSpPr txBox="1"/>
          <p:nvPr/>
        </p:nvSpPr>
        <p:spPr>
          <a:xfrm>
            <a:off x="6160850" y="2724425"/>
            <a:ext cx="2133600" cy="187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r>
              <a:rPr lang="en-US" alt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Control the motion of the robot with the remote control remote control</a:t>
            </a:r>
          </a:p>
          <a:p>
            <a:pPr marL="285750" indent="-285750">
              <a:lnSpc>
                <a:spcPct val="115000"/>
              </a:lnSpc>
              <a:buClr>
                <a:srgbClr val="5C5C5F"/>
              </a:buClr>
              <a:buSzPts val="1400"/>
              <a:buFont typeface="Arial"/>
              <a:buChar char="•"/>
            </a:pPr>
            <a:r>
              <a:rPr lang="en-US" alt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Using built-in sensor</a:t>
            </a:r>
            <a:endParaRPr lang="en-US" altLang="ko-KR"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endParaRPr lang="en-US" altLang="ko"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49CD2-CB03-CEBF-7145-94608F06D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607" y="1184675"/>
            <a:ext cx="2067032" cy="1188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A4300A-820B-B123-1D81-B44AEC947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979" y="1128017"/>
            <a:ext cx="1519342" cy="12453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>
            <a:spLocks noGrp="1"/>
          </p:cNvSpPr>
          <p:nvPr>
            <p:ph type="title"/>
          </p:nvPr>
        </p:nvSpPr>
        <p:spPr>
          <a:xfrm>
            <a:off x="720000" y="437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ko" dirty="0"/>
              <a:t>Comparison: </a:t>
            </a:r>
            <a:r>
              <a:rPr lang="ko" dirty="0"/>
              <a:t>AI Pet </a:t>
            </a:r>
            <a:r>
              <a:rPr lang="en-US" altLang="ko" dirty="0"/>
              <a:t>vs</a:t>
            </a:r>
            <a:r>
              <a:rPr lang="ko" dirty="0"/>
              <a:t> Real Pet</a:t>
            </a:r>
            <a:endParaRPr dirty="0"/>
          </a:p>
        </p:txBody>
      </p:sp>
      <p:sp>
        <p:nvSpPr>
          <p:cNvPr id="694" name="Google Shape;694;p72"/>
          <p:cNvSpPr txBox="1">
            <a:spLocks noGrp="1"/>
          </p:cNvSpPr>
          <p:nvPr>
            <p:ph type="sldNum" idx="12"/>
          </p:nvPr>
        </p:nvSpPr>
        <p:spPr>
          <a:xfrm>
            <a:off x="4358875" y="462782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695" name="Google Shape;695;p72"/>
          <p:cNvSpPr/>
          <p:nvPr/>
        </p:nvSpPr>
        <p:spPr>
          <a:xfrm>
            <a:off x="3379725" y="1500813"/>
            <a:ext cx="2270400" cy="2004000"/>
          </a:xfrm>
          <a:prstGeom prst="hexagon">
            <a:avLst>
              <a:gd name="adj" fmla="val 24999"/>
              <a:gd name="vf" fmla="val 115470"/>
            </a:avLst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72"/>
          <p:cNvSpPr txBox="1"/>
          <p:nvPr/>
        </p:nvSpPr>
        <p:spPr>
          <a:xfrm>
            <a:off x="6979500" y="3696725"/>
            <a:ext cx="172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Mulish"/>
              <a:buChar char="-"/>
            </a:pPr>
            <a:r>
              <a:rPr lang="ko" sz="1400" b="1" i="0" u="none" strike="noStrike" cap="none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</a:rPr>
              <a:t>AI pet</a:t>
            </a:r>
            <a:endParaRPr sz="1400" b="1" i="0" u="none" strike="noStrike" cap="none"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ulish"/>
              <a:buChar char="-"/>
            </a:pPr>
            <a:r>
              <a:rPr lang="ko" sz="1400" b="1" i="0" u="none" strike="noStrike" cap="none">
                <a:solidFill>
                  <a:srgbClr val="FF0000"/>
                </a:solidFill>
                <a:latin typeface="Mulish"/>
                <a:ea typeface="Mulish"/>
                <a:cs typeface="Mulish"/>
                <a:sym typeface="Mulish"/>
              </a:rPr>
              <a:t>Real pet</a:t>
            </a:r>
            <a:endParaRPr sz="1400" b="1" i="0" u="none" strike="noStrike" cap="none">
              <a:solidFill>
                <a:srgbClr val="FF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97" name="Google Shape;697;p72"/>
          <p:cNvSpPr txBox="1">
            <a:spLocks noGrp="1"/>
          </p:cNvSpPr>
          <p:nvPr>
            <p:ph type="subTitle" idx="4294967295"/>
          </p:nvPr>
        </p:nvSpPr>
        <p:spPr>
          <a:xfrm>
            <a:off x="2122800" y="1219425"/>
            <a:ext cx="18234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lang="ko" sz="1400" b="1" i="0" u="none" strike="noStrike" cap="none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Maintenance</a:t>
            </a:r>
            <a:endParaRPr sz="1400" b="1" i="0" u="none" strike="noStrike" cap="none"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98" name="Google Shape;698;p72"/>
          <p:cNvSpPr txBox="1">
            <a:spLocks noGrp="1"/>
          </p:cNvSpPr>
          <p:nvPr>
            <p:ph type="subTitle" idx="4294967295"/>
          </p:nvPr>
        </p:nvSpPr>
        <p:spPr>
          <a:xfrm>
            <a:off x="1955500" y="2066600"/>
            <a:ext cx="28185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lang="ko" sz="1400" b="1" i="0" u="none" strike="noStrike" cap="none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Behavior</a:t>
            </a:r>
            <a:endParaRPr sz="1400" b="1" i="0" u="none" strike="noStrike" cap="none"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lang="ko" sz="1400" b="1" i="0" u="none" strike="noStrike" cap="none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Problem</a:t>
            </a:r>
            <a:endParaRPr sz="1400" b="1" i="0" u="none" strike="noStrike" cap="none"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lang="ko" b="1" dirty="0"/>
              <a:t>Solving </a:t>
            </a:r>
            <a:endParaRPr b="1" dirty="0"/>
          </a:p>
        </p:txBody>
      </p:sp>
      <p:sp>
        <p:nvSpPr>
          <p:cNvPr id="699" name="Google Shape;699;p72"/>
          <p:cNvSpPr txBox="1">
            <a:spLocks noGrp="1"/>
          </p:cNvSpPr>
          <p:nvPr>
            <p:ph type="subTitle" idx="4294967295"/>
          </p:nvPr>
        </p:nvSpPr>
        <p:spPr>
          <a:xfrm>
            <a:off x="4853875" y="1170463"/>
            <a:ext cx="15171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Always Available</a:t>
            </a:r>
            <a:endParaRPr sz="1400" b="1" i="0" u="none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00" name="Google Shape;700;p72"/>
          <p:cNvSpPr txBox="1">
            <a:spLocks noGrp="1"/>
          </p:cNvSpPr>
          <p:nvPr>
            <p:ph type="subTitle" idx="4294967295"/>
          </p:nvPr>
        </p:nvSpPr>
        <p:spPr>
          <a:xfrm>
            <a:off x="2337750" y="3433763"/>
            <a:ext cx="31773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Customized</a:t>
            </a:r>
            <a:endParaRPr sz="1400" b="1" i="0" u="none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Experience</a:t>
            </a:r>
            <a:endParaRPr sz="1400" b="1" i="0" u="none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01" name="Google Shape;701;p72"/>
          <p:cNvSpPr txBox="1">
            <a:spLocks noGrp="1"/>
          </p:cNvSpPr>
          <p:nvPr>
            <p:ph type="subTitle" idx="4294967295"/>
          </p:nvPr>
        </p:nvSpPr>
        <p:spPr>
          <a:xfrm>
            <a:off x="5296625" y="2302125"/>
            <a:ext cx="20883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Stress Relief</a:t>
            </a:r>
            <a:endParaRPr sz="1400" b="1" i="0" u="none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02" name="Google Shape;702;p72"/>
          <p:cNvSpPr txBox="1">
            <a:spLocks noGrp="1"/>
          </p:cNvSpPr>
          <p:nvPr>
            <p:ph type="subTitle" idx="4294967295"/>
          </p:nvPr>
        </p:nvSpPr>
        <p:spPr>
          <a:xfrm>
            <a:off x="4646787" y="3433775"/>
            <a:ext cx="18234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Social Interaction</a:t>
            </a:r>
            <a:endParaRPr sz="1400" b="1" i="0" u="none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03" name="Google Shape;703;p72"/>
          <p:cNvSpPr/>
          <p:nvPr/>
        </p:nvSpPr>
        <p:spPr>
          <a:xfrm>
            <a:off x="3685725" y="1726875"/>
            <a:ext cx="1658400" cy="1551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4" name="Google Shape;704;p72"/>
          <p:cNvCxnSpPr/>
          <p:nvPr/>
        </p:nvCxnSpPr>
        <p:spPr>
          <a:xfrm flipH="1">
            <a:off x="5096850" y="2516775"/>
            <a:ext cx="418200" cy="834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5" name="Google Shape;705;p72"/>
          <p:cNvCxnSpPr/>
          <p:nvPr/>
        </p:nvCxnSpPr>
        <p:spPr>
          <a:xfrm rot="10800000">
            <a:off x="4851000" y="1943400"/>
            <a:ext cx="665100" cy="57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6" name="Google Shape;706;p72"/>
          <p:cNvCxnSpPr/>
          <p:nvPr/>
        </p:nvCxnSpPr>
        <p:spPr>
          <a:xfrm rot="10800000">
            <a:off x="4200875" y="1950725"/>
            <a:ext cx="6723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7" name="Google Shape;707;p72"/>
          <p:cNvCxnSpPr/>
          <p:nvPr/>
        </p:nvCxnSpPr>
        <p:spPr>
          <a:xfrm flipH="1">
            <a:off x="3989125" y="1950725"/>
            <a:ext cx="226500" cy="555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" name="Google Shape;708;p72"/>
          <p:cNvCxnSpPr/>
          <p:nvPr/>
        </p:nvCxnSpPr>
        <p:spPr>
          <a:xfrm>
            <a:off x="3996450" y="2506000"/>
            <a:ext cx="189900" cy="67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" name="Google Shape;709;p72"/>
          <p:cNvCxnSpPr/>
          <p:nvPr/>
        </p:nvCxnSpPr>
        <p:spPr>
          <a:xfrm rot="10800000">
            <a:off x="4193600" y="3171175"/>
            <a:ext cx="921900" cy="170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dirty="0"/>
              <a:t>Limitations of </a:t>
            </a:r>
            <a:r>
              <a:rPr lang="en-US" altLang="ko" dirty="0"/>
              <a:t>E</a:t>
            </a:r>
            <a:r>
              <a:rPr lang="ko" dirty="0"/>
              <a:t>xisting </a:t>
            </a:r>
            <a:r>
              <a:rPr lang="en-US" altLang="ko" dirty="0"/>
              <a:t>D</a:t>
            </a:r>
            <a:r>
              <a:rPr lang="ko" dirty="0"/>
              <a:t>evice</a:t>
            </a:r>
            <a:r>
              <a:rPr lang="en-US" altLang="ko" dirty="0"/>
              <a:t>s</a:t>
            </a:r>
            <a:endParaRPr dirty="0"/>
          </a:p>
        </p:txBody>
      </p:sp>
      <p:sp>
        <p:nvSpPr>
          <p:cNvPr id="730" name="Google Shape;730;p74"/>
          <p:cNvSpPr txBox="1"/>
          <p:nvPr/>
        </p:nvSpPr>
        <p:spPr>
          <a:xfrm>
            <a:off x="5239431" y="1638909"/>
            <a:ext cx="3891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Lack of Emotion Recognition</a:t>
            </a:r>
            <a:endParaRPr sz="18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1" name="Google Shape;731;p74"/>
          <p:cNvSpPr txBox="1"/>
          <p:nvPr/>
        </p:nvSpPr>
        <p:spPr>
          <a:xfrm>
            <a:off x="331694" y="2592607"/>
            <a:ext cx="306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" sz="18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lang="en-US" altLang="ko" sz="1800" b="1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nnatural</a:t>
            </a:r>
            <a:r>
              <a:rPr lang="ko" sz="1800" b="1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Interaction</a:t>
            </a:r>
            <a:endParaRPr sz="1800" b="1" i="0" u="none" strike="noStrike" cap="none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2" name="Google Shape;732;p74"/>
          <p:cNvSpPr txBox="1"/>
          <p:nvPr/>
        </p:nvSpPr>
        <p:spPr>
          <a:xfrm>
            <a:off x="5406040" y="3514172"/>
            <a:ext cx="3689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Limited Personalization</a:t>
            </a:r>
            <a:endParaRPr sz="18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3" name="Google Shape;733;p74"/>
          <p:cNvSpPr/>
          <p:nvPr/>
        </p:nvSpPr>
        <p:spPr>
          <a:xfrm>
            <a:off x="4892096" y="1668850"/>
            <a:ext cx="367800" cy="333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18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4" name="Google Shape;734;p74"/>
          <p:cNvSpPr/>
          <p:nvPr/>
        </p:nvSpPr>
        <p:spPr>
          <a:xfrm>
            <a:off x="3417232" y="2571675"/>
            <a:ext cx="367800" cy="367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18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5" name="Google Shape;735;p74"/>
          <p:cNvSpPr/>
          <p:nvPr/>
        </p:nvSpPr>
        <p:spPr>
          <a:xfrm>
            <a:off x="4871631" y="3508700"/>
            <a:ext cx="367800" cy="367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18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6" name="Google Shape;736;p7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cxnSp>
        <p:nvCxnSpPr>
          <p:cNvPr id="737" name="Google Shape;737;p74"/>
          <p:cNvCxnSpPr/>
          <p:nvPr/>
        </p:nvCxnSpPr>
        <p:spPr>
          <a:xfrm>
            <a:off x="4399544" y="1472665"/>
            <a:ext cx="0" cy="2926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8" name="Google Shape;738;p74"/>
          <p:cNvCxnSpPr>
            <a:stCxn id="733" idx="2"/>
          </p:cNvCxnSpPr>
          <p:nvPr/>
        </p:nvCxnSpPr>
        <p:spPr>
          <a:xfrm rot="10800000">
            <a:off x="3857996" y="1835650"/>
            <a:ext cx="1034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9" name="Google Shape;739;p74"/>
          <p:cNvCxnSpPr>
            <a:stCxn id="734" idx="6"/>
          </p:cNvCxnSpPr>
          <p:nvPr/>
        </p:nvCxnSpPr>
        <p:spPr>
          <a:xfrm>
            <a:off x="3785032" y="2755575"/>
            <a:ext cx="1020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40" name="Google Shape;740;p74"/>
          <p:cNvCxnSpPr>
            <a:stCxn id="735" idx="2"/>
          </p:cNvCxnSpPr>
          <p:nvPr/>
        </p:nvCxnSpPr>
        <p:spPr>
          <a:xfrm rot="10800000">
            <a:off x="3857931" y="3692600"/>
            <a:ext cx="1013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741" name="Google Shape;741;p74" descr="원, 그래픽, 스크린샷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2856" y="1595137"/>
            <a:ext cx="480900" cy="4809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pic>
        <p:nvPicPr>
          <p:cNvPr id="742" name="Google Shape;742;p74" descr="클립아트, 만화 영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3192" y="2496398"/>
            <a:ext cx="475500" cy="475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pic>
        <p:nvPicPr>
          <p:cNvPr id="743" name="Google Shape;743;p74" descr="원, 클립아트, 만화 영화, 일러스트레이션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9210" y="3488371"/>
            <a:ext cx="457800" cy="4578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sp>
        <p:nvSpPr>
          <p:cNvPr id="744" name="Google Shape;744;p74"/>
          <p:cNvSpPr/>
          <p:nvPr/>
        </p:nvSpPr>
        <p:spPr>
          <a:xfrm>
            <a:off x="3370751" y="1418597"/>
            <a:ext cx="480900" cy="458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4"/>
          <p:cNvSpPr/>
          <p:nvPr/>
        </p:nvSpPr>
        <p:spPr>
          <a:xfrm>
            <a:off x="5095208" y="2371276"/>
            <a:ext cx="480900" cy="458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4"/>
          <p:cNvSpPr/>
          <p:nvPr/>
        </p:nvSpPr>
        <p:spPr>
          <a:xfrm>
            <a:off x="3473505" y="3352635"/>
            <a:ext cx="480900" cy="458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Our Goal</a:t>
            </a:r>
            <a:endParaRPr/>
          </a:p>
        </p:txBody>
      </p:sp>
      <p:sp>
        <p:nvSpPr>
          <p:cNvPr id="752" name="Google Shape;752;p75"/>
          <p:cNvSpPr txBox="1"/>
          <p:nvPr/>
        </p:nvSpPr>
        <p:spPr>
          <a:xfrm>
            <a:off x="5252102" y="1668850"/>
            <a:ext cx="4041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Enhanced Emotion Recognition</a:t>
            </a:r>
            <a:endParaRPr sz="18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3" name="Google Shape;753;p75"/>
          <p:cNvSpPr txBox="1"/>
          <p:nvPr/>
        </p:nvSpPr>
        <p:spPr>
          <a:xfrm>
            <a:off x="-38501" y="2592607"/>
            <a:ext cx="3439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000" b="1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ko" sz="1800" b="1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More Natural Interaction</a:t>
            </a:r>
            <a:endParaRPr sz="1800" b="1" i="0" u="none" strike="noStrike" cap="none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4" name="Google Shape;754;p75"/>
          <p:cNvSpPr txBox="1"/>
          <p:nvPr/>
        </p:nvSpPr>
        <p:spPr>
          <a:xfrm>
            <a:off x="5406040" y="3514172"/>
            <a:ext cx="3689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Expanded Personalization</a:t>
            </a:r>
            <a:endParaRPr sz="18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5" name="Google Shape;755;p75"/>
          <p:cNvSpPr/>
          <p:nvPr/>
        </p:nvSpPr>
        <p:spPr>
          <a:xfrm>
            <a:off x="4892096" y="1668850"/>
            <a:ext cx="367800" cy="333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18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6" name="Google Shape;756;p75"/>
          <p:cNvSpPr/>
          <p:nvPr/>
        </p:nvSpPr>
        <p:spPr>
          <a:xfrm>
            <a:off x="3417232" y="2571675"/>
            <a:ext cx="367800" cy="367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18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7" name="Google Shape;757;p75"/>
          <p:cNvSpPr/>
          <p:nvPr/>
        </p:nvSpPr>
        <p:spPr>
          <a:xfrm>
            <a:off x="4871631" y="3508700"/>
            <a:ext cx="367800" cy="3678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18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8" name="Google Shape;758;p7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cxnSp>
        <p:nvCxnSpPr>
          <p:cNvPr id="759" name="Google Shape;759;p75"/>
          <p:cNvCxnSpPr/>
          <p:nvPr/>
        </p:nvCxnSpPr>
        <p:spPr>
          <a:xfrm>
            <a:off x="4399544" y="1472665"/>
            <a:ext cx="0" cy="2926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0" name="Google Shape;760;p75"/>
          <p:cNvCxnSpPr>
            <a:stCxn id="755" idx="2"/>
          </p:cNvCxnSpPr>
          <p:nvPr/>
        </p:nvCxnSpPr>
        <p:spPr>
          <a:xfrm rot="10800000">
            <a:off x="3857996" y="1835650"/>
            <a:ext cx="1034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61" name="Google Shape;761;p75"/>
          <p:cNvCxnSpPr>
            <a:stCxn id="756" idx="6"/>
          </p:cNvCxnSpPr>
          <p:nvPr/>
        </p:nvCxnSpPr>
        <p:spPr>
          <a:xfrm>
            <a:off x="3785032" y="2755575"/>
            <a:ext cx="1020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62" name="Google Shape;762;p75"/>
          <p:cNvCxnSpPr>
            <a:stCxn id="757" idx="2"/>
          </p:cNvCxnSpPr>
          <p:nvPr/>
        </p:nvCxnSpPr>
        <p:spPr>
          <a:xfrm rot="10800000">
            <a:off x="3857931" y="3692600"/>
            <a:ext cx="1013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763" name="Google Shape;763;p75" descr="원, 그래픽, 스크린샷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2856" y="1595137"/>
            <a:ext cx="480900" cy="4809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pic>
        <p:nvPicPr>
          <p:cNvPr id="764" name="Google Shape;764;p75" descr="클립아트, 만화 영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3192" y="2496398"/>
            <a:ext cx="475500" cy="475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pic>
        <p:nvPicPr>
          <p:cNvPr id="765" name="Google Shape;765;p75" descr="원, 클립아트, 만화 영화, 일러스트레이션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9210" y="3488371"/>
            <a:ext cx="457800" cy="4578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6"/>
          <p:cNvSpPr txBox="1">
            <a:spLocks noGrp="1"/>
          </p:cNvSpPr>
          <p:nvPr>
            <p:ph type="title"/>
          </p:nvPr>
        </p:nvSpPr>
        <p:spPr>
          <a:xfrm>
            <a:off x="2725625" y="1894863"/>
            <a:ext cx="449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Backgrounds</a:t>
            </a:r>
            <a:endParaRPr/>
          </a:p>
        </p:txBody>
      </p:sp>
      <p:sp>
        <p:nvSpPr>
          <p:cNvPr id="771" name="Google Shape;771;p76"/>
          <p:cNvSpPr txBox="1">
            <a:spLocks noGrp="1"/>
          </p:cNvSpPr>
          <p:nvPr>
            <p:ph type="title" idx="2"/>
          </p:nvPr>
        </p:nvSpPr>
        <p:spPr>
          <a:xfrm>
            <a:off x="16735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"/>
              <a:t>03</a:t>
            </a:r>
            <a:endParaRPr/>
          </a:p>
        </p:txBody>
      </p:sp>
      <p:sp>
        <p:nvSpPr>
          <p:cNvPr id="772" name="Google Shape;772;p7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cxnSp>
        <p:nvCxnSpPr>
          <p:cNvPr id="773" name="Google Shape;773;p76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74" name="Google Shape;774;p76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7"/>
          <p:cNvSpPr/>
          <p:nvPr/>
        </p:nvSpPr>
        <p:spPr>
          <a:xfrm>
            <a:off x="1664633" y="1610495"/>
            <a:ext cx="5932200" cy="270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77"/>
          <p:cNvSpPr/>
          <p:nvPr/>
        </p:nvSpPr>
        <p:spPr>
          <a:xfrm>
            <a:off x="2792200" y="1255900"/>
            <a:ext cx="3636600" cy="72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77"/>
          <p:cNvSpPr/>
          <p:nvPr/>
        </p:nvSpPr>
        <p:spPr>
          <a:xfrm>
            <a:off x="541668" y="465274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7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783" name="Google Shape;783;p77"/>
          <p:cNvSpPr txBox="1"/>
          <p:nvPr/>
        </p:nvSpPr>
        <p:spPr>
          <a:xfrm>
            <a:off x="655824" y="557824"/>
            <a:ext cx="3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77"/>
          <p:cNvSpPr txBox="1">
            <a:spLocks noGrp="1"/>
          </p:cNvSpPr>
          <p:nvPr>
            <p:ph type="title"/>
          </p:nvPr>
        </p:nvSpPr>
        <p:spPr>
          <a:xfrm>
            <a:off x="1172625" y="508300"/>
            <a:ext cx="688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ko" sz="2800" dirty="0"/>
              <a:t>Real-Time and Accurate Model</a:t>
            </a:r>
            <a:endParaRPr sz="2800" dirty="0"/>
          </a:p>
        </p:txBody>
      </p:sp>
      <p:sp>
        <p:nvSpPr>
          <p:cNvPr id="785" name="Google Shape;785;p77"/>
          <p:cNvSpPr txBox="1"/>
          <p:nvPr/>
        </p:nvSpPr>
        <p:spPr>
          <a:xfrm>
            <a:off x="2104581" y="1341988"/>
            <a:ext cx="48672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Model Selection </a:t>
            </a:r>
            <a:endParaRPr sz="18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Criteria</a:t>
            </a:r>
            <a:endParaRPr sz="18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86" name="Google Shape;78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8050" y="2151400"/>
            <a:ext cx="1425676" cy="1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0750" y="2324600"/>
            <a:ext cx="1329800" cy="1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77"/>
          <p:cNvSpPr txBox="1"/>
          <p:nvPr/>
        </p:nvSpPr>
        <p:spPr>
          <a:xfrm>
            <a:off x="1831763" y="3400757"/>
            <a:ext cx="3307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icksand"/>
              <a:buAutoNum type="arabicPeriod"/>
            </a:pPr>
            <a:r>
              <a:rPr lang="ko" sz="1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Inference Speed</a:t>
            </a:r>
            <a:endParaRPr sz="15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9" name="Google Shape;789;p77"/>
          <p:cNvSpPr txBox="1"/>
          <p:nvPr/>
        </p:nvSpPr>
        <p:spPr>
          <a:xfrm>
            <a:off x="5228822" y="3400757"/>
            <a:ext cx="1877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2. Accuracy</a:t>
            </a:r>
            <a:endParaRPr sz="15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0" name="Google Shape;790;p77"/>
          <p:cNvSpPr/>
          <p:nvPr/>
        </p:nvSpPr>
        <p:spPr>
          <a:xfrm>
            <a:off x="3959350" y="3542498"/>
            <a:ext cx="126900" cy="181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77"/>
          <p:cNvSpPr/>
          <p:nvPr/>
        </p:nvSpPr>
        <p:spPr>
          <a:xfrm>
            <a:off x="6428800" y="3542498"/>
            <a:ext cx="126900" cy="181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797" name="Google Shape;797;p78"/>
          <p:cNvSpPr txBox="1"/>
          <p:nvPr/>
        </p:nvSpPr>
        <p:spPr>
          <a:xfrm>
            <a:off x="638575" y="3925775"/>
            <a:ext cx="3118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900" b="0" i="0" u="sng" strike="noStrike" cap="non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https://github.com/petercunha/Emotion</a:t>
            </a:r>
            <a:endParaRPr sz="900"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Using Dataset  : FER-2013</a:t>
            </a:r>
            <a:endParaRPr sz="90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613" y="1676363"/>
            <a:ext cx="3200713" cy="21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8"/>
          <p:cNvSpPr/>
          <p:nvPr/>
        </p:nvSpPr>
        <p:spPr>
          <a:xfrm>
            <a:off x="541668" y="465274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8"/>
          <p:cNvSpPr txBox="1"/>
          <p:nvPr/>
        </p:nvSpPr>
        <p:spPr>
          <a:xfrm>
            <a:off x="694624" y="557824"/>
            <a:ext cx="3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78"/>
          <p:cNvSpPr txBox="1"/>
          <p:nvPr/>
        </p:nvSpPr>
        <p:spPr>
          <a:xfrm>
            <a:off x="1172625" y="508300"/>
            <a:ext cx="688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</a:pPr>
            <a:r>
              <a:rPr lang="ko" sz="28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Enhanced Emotion Recognition</a:t>
            </a:r>
            <a:endParaRPr sz="28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2" name="Google Shape;802;p78"/>
          <p:cNvSpPr txBox="1">
            <a:spLocks noGrp="1"/>
          </p:cNvSpPr>
          <p:nvPr>
            <p:ph type="title"/>
          </p:nvPr>
        </p:nvSpPr>
        <p:spPr>
          <a:xfrm>
            <a:off x="541675" y="1170675"/>
            <a:ext cx="53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400"/>
              <a:t>&lt;Real-time CNN for Emotion Classification&gt;</a:t>
            </a:r>
            <a:endParaRPr sz="1400"/>
          </a:p>
        </p:txBody>
      </p:sp>
      <p:pic>
        <p:nvPicPr>
          <p:cNvPr id="803" name="Google Shape;803;p78"/>
          <p:cNvPicPr preferRelativeResize="0"/>
          <p:nvPr/>
        </p:nvPicPr>
        <p:blipFill rotWithShape="1">
          <a:blip r:embed="rId5">
            <a:alphaModFix/>
          </a:blip>
          <a:srcRect l="-3170" t="7774" r="3170"/>
          <a:stretch/>
        </p:blipFill>
        <p:spPr>
          <a:xfrm>
            <a:off x="5226950" y="1537575"/>
            <a:ext cx="3118701" cy="28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8"/>
          <p:cNvSpPr txBox="1"/>
          <p:nvPr/>
        </p:nvSpPr>
        <p:spPr>
          <a:xfrm>
            <a:off x="5185950" y="1203975"/>
            <a:ext cx="3200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&lt;Model Structure&gt;</a:t>
            </a:r>
            <a:endParaRPr sz="15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79"/>
          <p:cNvPicPr preferRelativeResize="0"/>
          <p:nvPr/>
        </p:nvPicPr>
        <p:blipFill rotWithShape="1">
          <a:blip r:embed="rId3">
            <a:alphaModFix/>
          </a:blip>
          <a:srcRect r="15044"/>
          <a:stretch/>
        </p:blipFill>
        <p:spPr>
          <a:xfrm>
            <a:off x="3307214" y="1577750"/>
            <a:ext cx="1596375" cy="145241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79"/>
          <p:cNvSpPr txBox="1">
            <a:spLocks noGrp="1"/>
          </p:cNvSpPr>
          <p:nvPr>
            <p:ph type="title"/>
          </p:nvPr>
        </p:nvSpPr>
        <p:spPr>
          <a:xfrm>
            <a:off x="1127725" y="480675"/>
            <a:ext cx="482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dirty="0"/>
              <a:t>More Natural Interaction </a:t>
            </a:r>
            <a:endParaRPr dirty="0"/>
          </a:p>
        </p:txBody>
      </p:sp>
      <p:sp>
        <p:nvSpPr>
          <p:cNvPr id="811" name="Google Shape;811;p79"/>
          <p:cNvSpPr/>
          <p:nvPr/>
        </p:nvSpPr>
        <p:spPr>
          <a:xfrm>
            <a:off x="434868" y="474374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79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813" name="Google Shape;813;p79"/>
          <p:cNvSpPr txBox="1"/>
          <p:nvPr/>
        </p:nvSpPr>
        <p:spPr>
          <a:xfrm>
            <a:off x="563495" y="566919"/>
            <a:ext cx="41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4" name="Google Shape;814;p79"/>
          <p:cNvCxnSpPr/>
          <p:nvPr/>
        </p:nvCxnSpPr>
        <p:spPr>
          <a:xfrm rot="10800000" flipH="1">
            <a:off x="1786350" y="2235275"/>
            <a:ext cx="1209900" cy="71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5" name="Google Shape;815;p79"/>
          <p:cNvCxnSpPr>
            <a:endCxn id="816" idx="3"/>
          </p:cNvCxnSpPr>
          <p:nvPr/>
        </p:nvCxnSpPr>
        <p:spPr>
          <a:xfrm flipH="1">
            <a:off x="1916348" y="2615226"/>
            <a:ext cx="1305000" cy="77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16" name="Google Shape;816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950" y="2565450"/>
            <a:ext cx="1712398" cy="165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9"/>
          <p:cNvSpPr txBox="1"/>
          <p:nvPr/>
        </p:nvSpPr>
        <p:spPr>
          <a:xfrm rot="-1634289">
            <a:off x="1258975" y="1543783"/>
            <a:ext cx="3586051" cy="50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User input</a:t>
            </a:r>
            <a:br>
              <a:rPr lang="ko" sz="1300" b="1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ko" sz="800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(e.g., </a:t>
            </a:r>
            <a:r>
              <a:rPr lang="ko" sz="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face expression</a:t>
            </a:r>
            <a:r>
              <a:rPr lang="ko" sz="800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ko" sz="8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hand gesture</a:t>
            </a:r>
            <a:r>
              <a:rPr lang="ko" sz="800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800" i="0" u="none" strike="noStrike" cap="none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8" name="Google Shape;818;p79"/>
          <p:cNvSpPr txBox="1"/>
          <p:nvPr/>
        </p:nvSpPr>
        <p:spPr>
          <a:xfrm rot="-1789013">
            <a:off x="1823391" y="2885145"/>
            <a:ext cx="2457415" cy="55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" sz="1300" b="1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Reaction</a:t>
            </a:r>
            <a:endParaRPr sz="1300" b="1" i="0" u="none" strike="noStrike" cap="none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100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ko" sz="800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(e.g., dance, acting charm)</a:t>
            </a:r>
            <a:endParaRPr sz="800" i="0" u="none" strike="noStrike" cap="none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9" name="Google Shape;819;p79"/>
          <p:cNvSpPr txBox="1"/>
          <p:nvPr/>
        </p:nvSpPr>
        <p:spPr>
          <a:xfrm>
            <a:off x="6848098" y="1530744"/>
            <a:ext cx="2295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" sz="1300" b="1" i="0" u="none" strike="noStrike" cap="none" dirty="0">
                <a:solidFill>
                  <a:schemeClr val="dk1"/>
                </a:solidFill>
                <a:highlight>
                  <a:srgbClr val="FDFDFD"/>
                </a:highlight>
                <a:latin typeface="Quicksand"/>
                <a:ea typeface="Quicksand"/>
                <a:cs typeface="Quicksand"/>
                <a:sym typeface="Quicksand"/>
              </a:rPr>
              <a:t>The formalized Pet </a:t>
            </a:r>
            <a:r>
              <a:rPr lang="ko" sz="1300" b="1" i="0" u="none" strike="noStrike" cap="none" dirty="0">
                <a:solidFill>
                  <a:srgbClr val="E69138"/>
                </a:solidFill>
                <a:highlight>
                  <a:srgbClr val="FDFDFD"/>
                </a:highlight>
                <a:latin typeface="Quicksand"/>
                <a:ea typeface="Quicksand"/>
                <a:cs typeface="Quicksand"/>
                <a:sym typeface="Quicksand"/>
              </a:rPr>
              <a:t>patterned</a:t>
            </a:r>
            <a:r>
              <a:rPr lang="ko" sz="1300" b="1" i="0" u="none" strike="noStrike" cap="none" dirty="0">
                <a:solidFill>
                  <a:schemeClr val="dk1"/>
                </a:solidFill>
                <a:highlight>
                  <a:srgbClr val="FDFDFD"/>
                </a:highlight>
                <a:latin typeface="Quicksand"/>
                <a:ea typeface="Quicksand"/>
                <a:cs typeface="Quicksand"/>
                <a:sym typeface="Quicksand"/>
              </a:rPr>
              <a:t> the responses, builds a database, and </a:t>
            </a:r>
            <a:r>
              <a:rPr lang="ko" sz="1300" b="1" i="0" u="none" strike="noStrike" cap="none" dirty="0">
                <a:solidFill>
                  <a:srgbClr val="E69138"/>
                </a:solidFill>
                <a:highlight>
                  <a:srgbClr val="FDFDFD"/>
                </a:highlight>
                <a:latin typeface="Quicksand"/>
                <a:ea typeface="Quicksand"/>
                <a:cs typeface="Quicksand"/>
                <a:sym typeface="Quicksand"/>
              </a:rPr>
              <a:t>responds</a:t>
            </a:r>
            <a:r>
              <a:rPr lang="ko" sz="1300" b="1" i="0" u="none" strike="noStrike" cap="none" dirty="0">
                <a:solidFill>
                  <a:schemeClr val="dk1"/>
                </a:solidFill>
                <a:highlight>
                  <a:srgbClr val="FDFDFD"/>
                </a:highlight>
                <a:latin typeface="Quicksand"/>
                <a:ea typeface="Quicksand"/>
                <a:cs typeface="Quicksand"/>
                <a:sym typeface="Quicksand"/>
              </a:rPr>
              <a:t> based on it</a:t>
            </a:r>
            <a:endParaRPr sz="300" b="1" i="0" u="none" strike="noStrike" cap="none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20" name="Google Shape;820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6075" y="2513199"/>
            <a:ext cx="1392025" cy="169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1" name="Google Shape;821;p79"/>
          <p:cNvCxnSpPr/>
          <p:nvPr/>
        </p:nvCxnSpPr>
        <p:spPr>
          <a:xfrm>
            <a:off x="5108825" y="2361150"/>
            <a:ext cx="1623600" cy="36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2" name="Google Shape;822;p79"/>
          <p:cNvCxnSpPr/>
          <p:nvPr/>
        </p:nvCxnSpPr>
        <p:spPr>
          <a:xfrm rot="10800000">
            <a:off x="4982350" y="2792200"/>
            <a:ext cx="1605600" cy="371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3" name="Google Shape;823;p79"/>
          <p:cNvSpPr txBox="1"/>
          <p:nvPr/>
        </p:nvSpPr>
        <p:spPr>
          <a:xfrm>
            <a:off x="7031548" y="4190900"/>
            <a:ext cx="146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pattern DB</a:t>
            </a:r>
            <a:endParaRPr sz="15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4" name="Google Shape;824;p79"/>
          <p:cNvSpPr txBox="1"/>
          <p:nvPr/>
        </p:nvSpPr>
        <p:spPr>
          <a:xfrm rot="647650">
            <a:off x="5279423" y="1814660"/>
            <a:ext cx="1712399" cy="58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3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Input data for recognition</a:t>
            </a:r>
            <a:endParaRPr sz="13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5" name="Google Shape;825;p79"/>
          <p:cNvSpPr txBox="1"/>
          <p:nvPr/>
        </p:nvSpPr>
        <p:spPr>
          <a:xfrm rot="762102">
            <a:off x="4866793" y="3166646"/>
            <a:ext cx="2005683" cy="38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3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Behavior</a:t>
            </a:r>
            <a:r>
              <a:rPr lang="ko" sz="13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ko" sz="13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Instructions</a:t>
            </a:r>
            <a:endParaRPr sz="13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831" name="Google Shape;831;p80"/>
          <p:cNvSpPr txBox="1"/>
          <p:nvPr/>
        </p:nvSpPr>
        <p:spPr>
          <a:xfrm>
            <a:off x="582625" y="1274888"/>
            <a:ext cx="4211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23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Reinforcement Learning</a:t>
            </a:r>
            <a:endParaRPr sz="23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32" name="Google Shape;832;p80"/>
          <p:cNvSpPr txBox="1">
            <a:spLocks noGrp="1"/>
          </p:cNvSpPr>
          <p:nvPr>
            <p:ph type="title"/>
          </p:nvPr>
        </p:nvSpPr>
        <p:spPr>
          <a:xfrm>
            <a:off x="1098024" y="476600"/>
            <a:ext cx="527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ko" dirty="0"/>
              <a:t>Personalized Reaction</a:t>
            </a:r>
            <a:endParaRPr dirty="0"/>
          </a:p>
        </p:txBody>
      </p:sp>
      <p:sp>
        <p:nvSpPr>
          <p:cNvPr id="833" name="Google Shape;833;p80"/>
          <p:cNvSpPr/>
          <p:nvPr/>
        </p:nvSpPr>
        <p:spPr>
          <a:xfrm>
            <a:off x="453118" y="507174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0"/>
          <p:cNvSpPr txBox="1"/>
          <p:nvPr/>
        </p:nvSpPr>
        <p:spPr>
          <a:xfrm>
            <a:off x="582620" y="599719"/>
            <a:ext cx="41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4336" y="844392"/>
            <a:ext cx="1042975" cy="1051352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0"/>
          <p:cNvSpPr txBox="1"/>
          <p:nvPr/>
        </p:nvSpPr>
        <p:spPr>
          <a:xfrm>
            <a:off x="6448811" y="1939335"/>
            <a:ext cx="25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Public training DB</a:t>
            </a:r>
            <a:endParaRPr sz="1400" b="1" i="0" u="none" strike="noStrike" cap="none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837" name="Google Shape;837;p80"/>
          <p:cNvCxnSpPr>
            <a:endCxn id="838" idx="0"/>
          </p:cNvCxnSpPr>
          <p:nvPr/>
        </p:nvCxnSpPr>
        <p:spPr>
          <a:xfrm>
            <a:off x="7198774" y="2382192"/>
            <a:ext cx="5700" cy="570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39" name="Google Shape;839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25" y="4125625"/>
            <a:ext cx="1379775" cy="32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4586" y="2952492"/>
            <a:ext cx="1379775" cy="127326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80"/>
          <p:cNvSpPr txBox="1"/>
          <p:nvPr/>
        </p:nvSpPr>
        <p:spPr>
          <a:xfrm>
            <a:off x="6448811" y="4125625"/>
            <a:ext cx="20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Personal pattern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450" y="1787613"/>
            <a:ext cx="4962125" cy="21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0"/>
          <p:cNvSpPr txBox="1"/>
          <p:nvPr/>
        </p:nvSpPr>
        <p:spPr>
          <a:xfrm>
            <a:off x="2025000" y="4090500"/>
            <a:ext cx="341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sh"/>
                <a:ea typeface="Mulish"/>
                <a:cs typeface="Mulish"/>
                <a:sym typeface="Mulish"/>
              </a:rPr>
              <a:t>using Unity ML - agents toolkit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" name="Google Shape;841;p80">
            <a:extLst>
              <a:ext uri="{FF2B5EF4-FFF2-40B4-BE49-F238E27FC236}">
                <a16:creationId xmlns:a16="http://schemas.microsoft.com/office/drawing/2014/main" id="{7217D519-335C-8347-4A91-B587EA0F2B4E}"/>
              </a:ext>
            </a:extLst>
          </p:cNvPr>
          <p:cNvSpPr txBox="1"/>
          <p:nvPr/>
        </p:nvSpPr>
        <p:spPr>
          <a:xfrm>
            <a:off x="7344160" y="2305936"/>
            <a:ext cx="2087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dk2"/>
                </a:solidFill>
                <a:latin typeface="Quicksand"/>
                <a:sym typeface="Quicksand"/>
              </a:rPr>
              <a:t>Reinforcement learning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1"/>
          <p:cNvSpPr txBox="1">
            <a:spLocks noGrp="1"/>
          </p:cNvSpPr>
          <p:nvPr>
            <p:ph type="title"/>
          </p:nvPr>
        </p:nvSpPr>
        <p:spPr>
          <a:xfrm>
            <a:off x="760350" y="11514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2300">
                <a:solidFill>
                  <a:schemeClr val="dk2"/>
                </a:solidFill>
              </a:rPr>
              <a:t>Reward Recognition for reinforcement Learning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849" name="Google Shape;849;p81"/>
          <p:cNvSpPr txBox="1">
            <a:spLocks noGrp="1"/>
          </p:cNvSpPr>
          <p:nvPr>
            <p:ph type="sldNum" idx="12"/>
          </p:nvPr>
        </p:nvSpPr>
        <p:spPr>
          <a:xfrm>
            <a:off x="420750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pic>
        <p:nvPicPr>
          <p:cNvPr id="850" name="Google Shape;85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950" y="1742925"/>
            <a:ext cx="3240701" cy="22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2050" y="1672013"/>
            <a:ext cx="3481600" cy="29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1"/>
          <p:cNvSpPr txBox="1"/>
          <p:nvPr/>
        </p:nvSpPr>
        <p:spPr>
          <a:xfrm>
            <a:off x="904950" y="3980100"/>
            <a:ext cx="381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sng" strike="noStrike" cap="non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GitHub - nicknochnack/RealTimeObjectDetection</a:t>
            </a:r>
            <a:endParaRPr sz="11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53" name="Google Shape;853;p81"/>
          <p:cNvSpPr txBox="1"/>
          <p:nvPr/>
        </p:nvSpPr>
        <p:spPr>
          <a:xfrm>
            <a:off x="1081299" y="476600"/>
            <a:ext cx="52783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Personalized Reaction</a:t>
            </a:r>
            <a:endParaRPr sz="3000" b="1" i="0" u="none" strike="noStrike" cap="none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54" name="Google Shape;854;p81"/>
          <p:cNvSpPr/>
          <p:nvPr/>
        </p:nvSpPr>
        <p:spPr>
          <a:xfrm>
            <a:off x="453118" y="507174"/>
            <a:ext cx="585300" cy="585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81"/>
          <p:cNvSpPr txBox="1"/>
          <p:nvPr/>
        </p:nvSpPr>
        <p:spPr>
          <a:xfrm>
            <a:off x="582620" y="599719"/>
            <a:ext cx="41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Table of contents</a:t>
            </a:r>
            <a:endParaRPr/>
          </a:p>
        </p:txBody>
      </p:sp>
      <p:sp>
        <p:nvSpPr>
          <p:cNvPr id="606" name="Google Shape;606;p64"/>
          <p:cNvSpPr txBox="1">
            <a:spLocks noGrp="1"/>
          </p:cNvSpPr>
          <p:nvPr>
            <p:ph type="title" idx="5"/>
          </p:nvPr>
        </p:nvSpPr>
        <p:spPr>
          <a:xfrm>
            <a:off x="713225" y="1369888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01</a:t>
            </a:r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title" idx="6"/>
          </p:nvPr>
        </p:nvSpPr>
        <p:spPr>
          <a:xfrm>
            <a:off x="4806925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05</a:t>
            </a:r>
            <a:endParaRPr/>
          </a:p>
        </p:txBody>
      </p:sp>
      <p:sp>
        <p:nvSpPr>
          <p:cNvPr id="608" name="Google Shape;608;p64"/>
          <p:cNvSpPr txBox="1">
            <a:spLocks noGrp="1"/>
          </p:cNvSpPr>
          <p:nvPr>
            <p:ph type="title" idx="7"/>
          </p:nvPr>
        </p:nvSpPr>
        <p:spPr>
          <a:xfrm>
            <a:off x="1780025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04</a:t>
            </a:r>
            <a:endParaRPr/>
          </a:p>
        </p:txBody>
      </p:sp>
      <p:sp>
        <p:nvSpPr>
          <p:cNvPr id="609" name="Google Shape;609;p64"/>
          <p:cNvSpPr txBox="1">
            <a:spLocks noGrp="1"/>
          </p:cNvSpPr>
          <p:nvPr>
            <p:ph type="title" idx="8"/>
          </p:nvPr>
        </p:nvSpPr>
        <p:spPr>
          <a:xfrm>
            <a:off x="3359125" y="1370655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02</a:t>
            </a:r>
            <a:endParaRPr/>
          </a:p>
        </p:txBody>
      </p:sp>
      <p:sp>
        <p:nvSpPr>
          <p:cNvPr id="610" name="Google Shape;610;p64"/>
          <p:cNvSpPr txBox="1">
            <a:spLocks noGrp="1"/>
          </p:cNvSpPr>
          <p:nvPr>
            <p:ph type="title" idx="15"/>
          </p:nvPr>
        </p:nvSpPr>
        <p:spPr>
          <a:xfrm>
            <a:off x="5997638" y="1370655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03</a:t>
            </a:r>
            <a:endParaRPr/>
          </a:p>
        </p:txBody>
      </p:sp>
      <p:sp>
        <p:nvSpPr>
          <p:cNvPr id="611" name="Google Shape;611;p64"/>
          <p:cNvSpPr txBox="1">
            <a:spLocks noGrp="1"/>
          </p:cNvSpPr>
          <p:nvPr>
            <p:ph type="subTitle" idx="16"/>
          </p:nvPr>
        </p:nvSpPr>
        <p:spPr>
          <a:xfrm>
            <a:off x="713225" y="1823175"/>
            <a:ext cx="2423100" cy="43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Motivation</a:t>
            </a:r>
            <a:endParaRPr/>
          </a:p>
        </p:txBody>
      </p:sp>
      <p:sp>
        <p:nvSpPr>
          <p:cNvPr id="612" name="Google Shape;612;p64"/>
          <p:cNvSpPr txBox="1">
            <a:spLocks noGrp="1"/>
          </p:cNvSpPr>
          <p:nvPr>
            <p:ph type="subTitle" idx="17"/>
          </p:nvPr>
        </p:nvSpPr>
        <p:spPr>
          <a:xfrm>
            <a:off x="1780025" y="3447125"/>
            <a:ext cx="2723700" cy="42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Overall Architecture</a:t>
            </a:r>
            <a:endParaRPr/>
          </a:p>
        </p:txBody>
      </p:sp>
      <p:sp>
        <p:nvSpPr>
          <p:cNvPr id="613" name="Google Shape;613;p64"/>
          <p:cNvSpPr txBox="1">
            <a:spLocks noGrp="1"/>
          </p:cNvSpPr>
          <p:nvPr>
            <p:ph type="subTitle" idx="18"/>
          </p:nvPr>
        </p:nvSpPr>
        <p:spPr>
          <a:xfrm>
            <a:off x="4806925" y="3447125"/>
            <a:ext cx="2423100" cy="42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Plan </a:t>
            </a:r>
            <a:endParaRPr/>
          </a:p>
        </p:txBody>
      </p:sp>
      <p:sp>
        <p:nvSpPr>
          <p:cNvPr id="614" name="Google Shape;614;p64"/>
          <p:cNvSpPr txBox="1">
            <a:spLocks noGrp="1"/>
          </p:cNvSpPr>
          <p:nvPr>
            <p:ph type="subTitle" idx="19"/>
          </p:nvPr>
        </p:nvSpPr>
        <p:spPr>
          <a:xfrm>
            <a:off x="3359125" y="1823175"/>
            <a:ext cx="2423100" cy="43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Our Goal</a:t>
            </a:r>
            <a:endParaRPr/>
          </a:p>
        </p:txBody>
      </p:sp>
      <p:sp>
        <p:nvSpPr>
          <p:cNvPr id="615" name="Google Shape;615;p64"/>
          <p:cNvSpPr txBox="1">
            <a:spLocks noGrp="1"/>
          </p:cNvSpPr>
          <p:nvPr>
            <p:ph type="subTitle" idx="21"/>
          </p:nvPr>
        </p:nvSpPr>
        <p:spPr>
          <a:xfrm>
            <a:off x="5997638" y="1823175"/>
            <a:ext cx="2423100" cy="43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Backgrounds</a:t>
            </a:r>
            <a:endParaRPr/>
          </a:p>
        </p:txBody>
      </p:sp>
      <p:sp>
        <p:nvSpPr>
          <p:cNvPr id="616" name="Google Shape;616;p6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2"/>
          <p:cNvSpPr txBox="1">
            <a:spLocks noGrp="1"/>
          </p:cNvSpPr>
          <p:nvPr>
            <p:ph type="title"/>
          </p:nvPr>
        </p:nvSpPr>
        <p:spPr>
          <a:xfrm>
            <a:off x="2087125" y="1862450"/>
            <a:ext cx="6385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Overall Architecture</a:t>
            </a:r>
            <a:endParaRPr/>
          </a:p>
        </p:txBody>
      </p:sp>
      <p:sp>
        <p:nvSpPr>
          <p:cNvPr id="861" name="Google Shape;861;p82"/>
          <p:cNvSpPr txBox="1">
            <a:spLocks noGrp="1"/>
          </p:cNvSpPr>
          <p:nvPr>
            <p:ph type="title" idx="2"/>
          </p:nvPr>
        </p:nvSpPr>
        <p:spPr>
          <a:xfrm>
            <a:off x="959350" y="186245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"/>
              <a:t>04</a:t>
            </a:r>
            <a:endParaRPr/>
          </a:p>
        </p:txBody>
      </p:sp>
      <p:sp>
        <p:nvSpPr>
          <p:cNvPr id="862" name="Google Shape;862;p8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cxnSp>
        <p:nvCxnSpPr>
          <p:cNvPr id="863" name="Google Shape;863;p82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64" name="Google Shape;864;p82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3"/>
          <p:cNvSpPr/>
          <p:nvPr/>
        </p:nvSpPr>
        <p:spPr>
          <a:xfrm>
            <a:off x="4297650" y="1397725"/>
            <a:ext cx="4029300" cy="270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83"/>
          <p:cNvSpPr txBox="1">
            <a:spLocks noGrp="1"/>
          </p:cNvSpPr>
          <p:nvPr>
            <p:ph type="title"/>
          </p:nvPr>
        </p:nvSpPr>
        <p:spPr>
          <a:xfrm>
            <a:off x="299250" y="326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Overall Architecture</a:t>
            </a:r>
            <a:endParaRPr/>
          </a:p>
        </p:txBody>
      </p:sp>
      <p:sp>
        <p:nvSpPr>
          <p:cNvPr id="871" name="Google Shape;871;p8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pic>
        <p:nvPicPr>
          <p:cNvPr id="872" name="Google Shape;872;p83"/>
          <p:cNvPicPr preferRelativeResize="0"/>
          <p:nvPr/>
        </p:nvPicPr>
        <p:blipFill rotWithShape="1">
          <a:blip r:embed="rId3">
            <a:alphaModFix/>
          </a:blip>
          <a:srcRect r="15044"/>
          <a:stretch/>
        </p:blipFill>
        <p:spPr>
          <a:xfrm>
            <a:off x="487225" y="2411300"/>
            <a:ext cx="1747550" cy="158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p83"/>
          <p:cNvCxnSpPr/>
          <p:nvPr/>
        </p:nvCxnSpPr>
        <p:spPr>
          <a:xfrm rot="10800000">
            <a:off x="2089800" y="3037500"/>
            <a:ext cx="1952100" cy="672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4" name="Google Shape;874;p83"/>
          <p:cNvCxnSpPr/>
          <p:nvPr/>
        </p:nvCxnSpPr>
        <p:spPr>
          <a:xfrm rot="10800000" flipH="1">
            <a:off x="2074551" y="2025080"/>
            <a:ext cx="1999800" cy="687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5" name="Google Shape;875;p83"/>
          <p:cNvSpPr txBox="1"/>
          <p:nvPr/>
        </p:nvSpPr>
        <p:spPr>
          <a:xfrm rot="1194497">
            <a:off x="1411289" y="3500726"/>
            <a:ext cx="3258002" cy="43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6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Behavior Instructions</a:t>
            </a:r>
            <a:endParaRPr sz="16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6" name="Google Shape;876;p83"/>
          <p:cNvSpPr txBox="1"/>
          <p:nvPr/>
        </p:nvSpPr>
        <p:spPr>
          <a:xfrm rot="-1150272">
            <a:off x="2184908" y="1972954"/>
            <a:ext cx="1447051" cy="43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6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Data Input</a:t>
            </a:r>
            <a:endParaRPr sz="16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7" name="Google Shape;877;p83"/>
          <p:cNvSpPr txBox="1">
            <a:spLocks noGrp="1"/>
          </p:cNvSpPr>
          <p:nvPr>
            <p:ph type="title"/>
          </p:nvPr>
        </p:nvSpPr>
        <p:spPr>
          <a:xfrm>
            <a:off x="6913353" y="994776"/>
            <a:ext cx="125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900"/>
              <a:t>Server</a:t>
            </a:r>
            <a:endParaRPr sz="1400"/>
          </a:p>
        </p:txBody>
      </p:sp>
      <p:sp>
        <p:nvSpPr>
          <p:cNvPr id="878" name="Google Shape;878;p83"/>
          <p:cNvSpPr txBox="1">
            <a:spLocks noGrp="1"/>
          </p:cNvSpPr>
          <p:nvPr>
            <p:ph type="title"/>
          </p:nvPr>
        </p:nvSpPr>
        <p:spPr>
          <a:xfrm>
            <a:off x="734903" y="3962976"/>
            <a:ext cx="125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900"/>
              <a:t>Device</a:t>
            </a:r>
            <a:endParaRPr sz="1400"/>
          </a:p>
        </p:txBody>
      </p:sp>
      <p:sp>
        <p:nvSpPr>
          <p:cNvPr id="879" name="Google Shape;879;p83"/>
          <p:cNvSpPr/>
          <p:nvPr/>
        </p:nvSpPr>
        <p:spPr>
          <a:xfrm>
            <a:off x="6315925" y="1747275"/>
            <a:ext cx="1747500" cy="572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b="1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Emotion</a:t>
            </a:r>
            <a:endParaRPr lang="en-US" altLang="ko-KR" b="1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Recognition</a:t>
            </a:r>
            <a:endParaRPr sz="1400" b="1" i="0" u="none" strike="noStrike" cap="none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880" name="Google Shape;880;p83"/>
          <p:cNvPicPr preferRelativeResize="0"/>
          <p:nvPr/>
        </p:nvPicPr>
        <p:blipFill rotWithShape="1">
          <a:blip r:embed="rId4">
            <a:alphaModFix/>
          </a:blip>
          <a:srcRect t="6982" b="29245"/>
          <a:stretch/>
        </p:blipFill>
        <p:spPr>
          <a:xfrm>
            <a:off x="4701592" y="2193202"/>
            <a:ext cx="1400098" cy="111610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83"/>
          <p:cNvSpPr/>
          <p:nvPr/>
        </p:nvSpPr>
        <p:spPr>
          <a:xfrm>
            <a:off x="6315875" y="2464900"/>
            <a:ext cx="1747500" cy="572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b="1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Reward</a:t>
            </a:r>
            <a:endParaRPr lang="en-US" altLang="ko-KR" b="1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Recognition</a:t>
            </a:r>
            <a:endParaRPr sz="1400" b="1" i="0" u="none" strike="noStrike" cap="none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82" name="Google Shape;882;p83"/>
          <p:cNvSpPr/>
          <p:nvPr/>
        </p:nvSpPr>
        <p:spPr>
          <a:xfrm>
            <a:off x="6315875" y="3182525"/>
            <a:ext cx="1747500" cy="572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R</a:t>
            </a:r>
            <a:r>
              <a:rPr lang="ko" b="1" dirty="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einforcement Learning</a:t>
            </a:r>
            <a:endParaRPr b="1" dirty="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4"/>
          <p:cNvSpPr/>
          <p:nvPr/>
        </p:nvSpPr>
        <p:spPr>
          <a:xfrm>
            <a:off x="3648900" y="1857075"/>
            <a:ext cx="1286400" cy="61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84"/>
          <p:cNvSpPr/>
          <p:nvPr/>
        </p:nvSpPr>
        <p:spPr>
          <a:xfrm>
            <a:off x="3681525" y="1343175"/>
            <a:ext cx="1617000" cy="390600"/>
          </a:xfrm>
          <a:prstGeom prst="flowChartAlternateProcess">
            <a:avLst/>
          </a:prstGeom>
          <a:solidFill>
            <a:schemeClr val="accent1"/>
          </a:solidFill>
          <a:ln w="254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84"/>
          <p:cNvSpPr/>
          <p:nvPr/>
        </p:nvSpPr>
        <p:spPr>
          <a:xfrm>
            <a:off x="1683900" y="1132450"/>
            <a:ext cx="7111200" cy="3030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84"/>
          <p:cNvSpPr txBox="1">
            <a:spLocks noGrp="1"/>
          </p:cNvSpPr>
          <p:nvPr>
            <p:ph type="title"/>
          </p:nvPr>
        </p:nvSpPr>
        <p:spPr>
          <a:xfrm>
            <a:off x="339000" y="385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Server</a:t>
            </a:r>
            <a:endParaRPr/>
          </a:p>
        </p:txBody>
      </p:sp>
      <p:sp>
        <p:nvSpPr>
          <p:cNvPr id="891" name="Google Shape;891;p84"/>
          <p:cNvSpPr txBox="1">
            <a:spLocks noGrp="1"/>
          </p:cNvSpPr>
          <p:nvPr>
            <p:ph type="sldNum" idx="12"/>
          </p:nvPr>
        </p:nvSpPr>
        <p:spPr>
          <a:xfrm>
            <a:off x="4142703" y="4553326"/>
            <a:ext cx="567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892" name="Google Shape;892;p84"/>
          <p:cNvSpPr txBox="1">
            <a:spLocks noGrp="1"/>
          </p:cNvSpPr>
          <p:nvPr>
            <p:ph type="title"/>
          </p:nvPr>
        </p:nvSpPr>
        <p:spPr>
          <a:xfrm>
            <a:off x="1894060" y="1562603"/>
            <a:ext cx="17244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600"/>
              <a:t>Input Images</a:t>
            </a:r>
            <a:endParaRPr sz="1100"/>
          </a:p>
        </p:txBody>
      </p:sp>
      <p:sp>
        <p:nvSpPr>
          <p:cNvPr id="893" name="Google Shape;893;p84"/>
          <p:cNvSpPr txBox="1">
            <a:spLocks noGrp="1"/>
          </p:cNvSpPr>
          <p:nvPr>
            <p:ph type="title"/>
          </p:nvPr>
        </p:nvSpPr>
        <p:spPr>
          <a:xfrm>
            <a:off x="3647775" y="1294500"/>
            <a:ext cx="1665900" cy="439200"/>
          </a:xfrm>
          <a:prstGeom prst="rect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500"/>
              <a:t>Emotion (faces)</a:t>
            </a:r>
            <a:endParaRPr sz="1000"/>
          </a:p>
        </p:txBody>
      </p:sp>
      <p:cxnSp>
        <p:nvCxnSpPr>
          <p:cNvPr id="894" name="Google Shape;894;p84"/>
          <p:cNvCxnSpPr/>
          <p:nvPr/>
        </p:nvCxnSpPr>
        <p:spPr>
          <a:xfrm>
            <a:off x="3312327" y="1578904"/>
            <a:ext cx="31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5" name="Google Shape;895;p84"/>
          <p:cNvCxnSpPr/>
          <p:nvPr/>
        </p:nvCxnSpPr>
        <p:spPr>
          <a:xfrm>
            <a:off x="3312306" y="1562605"/>
            <a:ext cx="1800" cy="52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6" name="Google Shape;896;p84"/>
          <p:cNvCxnSpPr/>
          <p:nvPr/>
        </p:nvCxnSpPr>
        <p:spPr>
          <a:xfrm rot="10800000" flipH="1">
            <a:off x="3302118" y="2087646"/>
            <a:ext cx="345600" cy="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97" name="Google Shape;897;p84"/>
          <p:cNvSpPr txBox="1">
            <a:spLocks noGrp="1"/>
          </p:cNvSpPr>
          <p:nvPr>
            <p:ph type="title"/>
          </p:nvPr>
        </p:nvSpPr>
        <p:spPr>
          <a:xfrm>
            <a:off x="3677114" y="1827587"/>
            <a:ext cx="1665900" cy="616200"/>
          </a:xfrm>
          <a:prstGeom prst="rect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500"/>
              <a:t>Reward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500"/>
              <a:t>(hand signs)</a:t>
            </a:r>
            <a:endParaRPr sz="1500"/>
          </a:p>
        </p:txBody>
      </p:sp>
      <p:sp>
        <p:nvSpPr>
          <p:cNvPr id="898" name="Google Shape;898;p84"/>
          <p:cNvSpPr txBox="1"/>
          <p:nvPr/>
        </p:nvSpPr>
        <p:spPr>
          <a:xfrm>
            <a:off x="5343001" y="1294498"/>
            <a:ext cx="10509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7 emotions</a:t>
            </a:r>
            <a:endParaRPr sz="1200" b="0" i="0" u="none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99" name="Google Shape;899;p84"/>
          <p:cNvSpPr txBox="1"/>
          <p:nvPr/>
        </p:nvSpPr>
        <p:spPr>
          <a:xfrm>
            <a:off x="5192563" y="1788925"/>
            <a:ext cx="10509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positive(+)</a:t>
            </a:r>
            <a:endParaRPr sz="1200" b="0" i="0" u="none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negative(-)</a:t>
            </a:r>
            <a:endParaRPr sz="1200" b="0" i="0" u="none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900" name="Google Shape;900;p84"/>
          <p:cNvCxnSpPr/>
          <p:nvPr/>
        </p:nvCxnSpPr>
        <p:spPr>
          <a:xfrm rot="10800000">
            <a:off x="4230666" y="3533582"/>
            <a:ext cx="46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01" name="Google Shape;901;p84"/>
          <p:cNvSpPr txBox="1">
            <a:spLocks noGrp="1"/>
          </p:cNvSpPr>
          <p:nvPr>
            <p:ph type="title"/>
          </p:nvPr>
        </p:nvSpPr>
        <p:spPr>
          <a:xfrm>
            <a:off x="4752125" y="3330850"/>
            <a:ext cx="19980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500"/>
              <a:t>Behavior Vector</a:t>
            </a:r>
            <a:endParaRPr sz="1000"/>
          </a:p>
        </p:txBody>
      </p:sp>
      <p:sp>
        <p:nvSpPr>
          <p:cNvPr id="902" name="Google Shape;902;p84"/>
          <p:cNvSpPr txBox="1">
            <a:spLocks noGrp="1"/>
          </p:cNvSpPr>
          <p:nvPr>
            <p:ph type="title"/>
          </p:nvPr>
        </p:nvSpPr>
        <p:spPr>
          <a:xfrm>
            <a:off x="1892611" y="3312882"/>
            <a:ext cx="2643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500"/>
              <a:t>Raspberry Instructions</a:t>
            </a:r>
            <a:endParaRPr sz="1000"/>
          </a:p>
        </p:txBody>
      </p:sp>
      <p:pic>
        <p:nvPicPr>
          <p:cNvPr id="903" name="Google Shape;903;p84"/>
          <p:cNvPicPr preferRelativeResize="0"/>
          <p:nvPr/>
        </p:nvPicPr>
        <p:blipFill rotWithShape="1">
          <a:blip r:embed="rId3">
            <a:alphaModFix/>
          </a:blip>
          <a:srcRect r="15044"/>
          <a:stretch/>
        </p:blipFill>
        <p:spPr>
          <a:xfrm>
            <a:off x="413898" y="2153612"/>
            <a:ext cx="730497" cy="752183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84"/>
          <p:cNvSpPr/>
          <p:nvPr/>
        </p:nvSpPr>
        <p:spPr>
          <a:xfrm>
            <a:off x="339000" y="2115914"/>
            <a:ext cx="880200" cy="870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4"/>
          <p:cNvSpPr/>
          <p:nvPr/>
        </p:nvSpPr>
        <p:spPr>
          <a:xfrm>
            <a:off x="6867900" y="2092500"/>
            <a:ext cx="1864200" cy="964800"/>
          </a:xfrm>
          <a:prstGeom prst="ellipse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 b="1">
                <a:solidFill>
                  <a:srgbClr val="EA9999"/>
                </a:solidFill>
                <a:latin typeface="Mulish"/>
                <a:ea typeface="Mulish"/>
                <a:cs typeface="Mulish"/>
                <a:sym typeface="Mulish"/>
              </a:rPr>
              <a:t>Reinforcement Learning</a:t>
            </a:r>
            <a:endParaRPr sz="1200" b="1" i="0" u="none" strike="noStrike" cap="none">
              <a:solidFill>
                <a:srgbClr val="EA9999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906" name="Google Shape;906;p84"/>
          <p:cNvCxnSpPr>
            <a:stCxn id="904" idx="6"/>
            <a:endCxn id="892" idx="1"/>
          </p:cNvCxnSpPr>
          <p:nvPr/>
        </p:nvCxnSpPr>
        <p:spPr>
          <a:xfrm rot="10800000" flipH="1">
            <a:off x="1219200" y="1893164"/>
            <a:ext cx="675000" cy="657900"/>
          </a:xfrm>
          <a:prstGeom prst="bentConnector3">
            <a:avLst>
              <a:gd name="adj1" fmla="val 4999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07" name="Google Shape;907;p84"/>
          <p:cNvCxnSpPr>
            <a:stCxn id="904" idx="6"/>
            <a:endCxn id="902" idx="1"/>
          </p:cNvCxnSpPr>
          <p:nvPr/>
        </p:nvCxnSpPr>
        <p:spPr>
          <a:xfrm>
            <a:off x="1219200" y="2551064"/>
            <a:ext cx="673500" cy="10683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08" name="Google Shape;908;p84"/>
          <p:cNvCxnSpPr>
            <a:stCxn id="905" idx="2"/>
            <a:endCxn id="898" idx="3"/>
          </p:cNvCxnSpPr>
          <p:nvPr/>
        </p:nvCxnSpPr>
        <p:spPr>
          <a:xfrm rot="10800000">
            <a:off x="6393900" y="1538400"/>
            <a:ext cx="474000" cy="1036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09" name="Google Shape;909;p84"/>
          <p:cNvCxnSpPr>
            <a:stCxn id="905" idx="2"/>
            <a:endCxn id="901" idx="3"/>
          </p:cNvCxnSpPr>
          <p:nvPr/>
        </p:nvCxnSpPr>
        <p:spPr>
          <a:xfrm flipH="1">
            <a:off x="6750000" y="2574900"/>
            <a:ext cx="117900" cy="975600"/>
          </a:xfrm>
          <a:prstGeom prst="bentConnector3">
            <a:avLst>
              <a:gd name="adj1" fmla="val 4994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0" name="Google Shape;910;p84"/>
          <p:cNvCxnSpPr>
            <a:stCxn id="905" idx="0"/>
            <a:endCxn id="899" idx="3"/>
          </p:cNvCxnSpPr>
          <p:nvPr/>
        </p:nvCxnSpPr>
        <p:spPr>
          <a:xfrm rot="5400000">
            <a:off x="6961650" y="1374450"/>
            <a:ext cx="120300" cy="1556400"/>
          </a:xfrm>
          <a:prstGeom prst="bentConnector4">
            <a:avLst>
              <a:gd name="adj1" fmla="val -197943"/>
              <a:gd name="adj2" fmla="val 7994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911" name="Google Shape;911;p84"/>
          <p:cNvSpPr txBox="1"/>
          <p:nvPr/>
        </p:nvSpPr>
        <p:spPr>
          <a:xfrm>
            <a:off x="6961127" y="1421380"/>
            <a:ext cx="1338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</a:pPr>
            <a:r>
              <a:rPr lang="ko" sz="1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Update Weights</a:t>
            </a:r>
            <a:endParaRPr sz="1000" b="1" i="0" u="none" strike="noStrike" cap="non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12" name="Google Shape;912;p84"/>
          <p:cNvSpPr txBox="1"/>
          <p:nvPr/>
        </p:nvSpPr>
        <p:spPr>
          <a:xfrm>
            <a:off x="7401960" y="824650"/>
            <a:ext cx="70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84"/>
          <p:cNvCxnSpPr/>
          <p:nvPr/>
        </p:nvCxnSpPr>
        <p:spPr>
          <a:xfrm flipH="1">
            <a:off x="6485991" y="3530432"/>
            <a:ext cx="289800" cy="6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4" name="Google Shape;914;p84"/>
          <p:cNvCxnSpPr>
            <a:endCxn id="905" idx="2"/>
          </p:cNvCxnSpPr>
          <p:nvPr/>
        </p:nvCxnSpPr>
        <p:spPr>
          <a:xfrm>
            <a:off x="6680400" y="2572200"/>
            <a:ext cx="187500" cy="2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5" name="Google Shape;915;p84"/>
          <p:cNvCxnSpPr>
            <a:endCxn id="905" idx="0"/>
          </p:cNvCxnSpPr>
          <p:nvPr/>
        </p:nvCxnSpPr>
        <p:spPr>
          <a:xfrm>
            <a:off x="7788300" y="1868700"/>
            <a:ext cx="11700" cy="223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16" name="Google Shape;916;p84"/>
          <p:cNvSpPr/>
          <p:nvPr/>
        </p:nvSpPr>
        <p:spPr>
          <a:xfrm>
            <a:off x="7034250" y="2828750"/>
            <a:ext cx="1531500" cy="84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Behavior Recommended</a:t>
            </a:r>
            <a:endParaRPr sz="1200" b="1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Model</a:t>
            </a:r>
            <a:endParaRPr sz="1200" b="1" i="0" u="none" strike="noStrike" cap="none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5"/>
          <p:cNvSpPr txBox="1">
            <a:spLocks noGrp="1"/>
          </p:cNvSpPr>
          <p:nvPr>
            <p:ph type="title"/>
          </p:nvPr>
        </p:nvSpPr>
        <p:spPr>
          <a:xfrm>
            <a:off x="284225" y="400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Behavior Recommendation Model</a:t>
            </a:r>
            <a:endParaRPr/>
          </a:p>
        </p:txBody>
      </p:sp>
      <p:sp>
        <p:nvSpPr>
          <p:cNvPr id="922" name="Google Shape;922;p85"/>
          <p:cNvSpPr txBox="1">
            <a:spLocks noGrp="1"/>
          </p:cNvSpPr>
          <p:nvPr>
            <p:ph type="sldNum" idx="12"/>
          </p:nvPr>
        </p:nvSpPr>
        <p:spPr>
          <a:xfrm>
            <a:off x="4355400" y="4564400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pic>
        <p:nvPicPr>
          <p:cNvPr id="923" name="Google Shape;92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825" y="1426075"/>
            <a:ext cx="2330925" cy="22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5"/>
          <p:cNvPicPr preferRelativeResize="0"/>
          <p:nvPr/>
        </p:nvPicPr>
        <p:blipFill rotWithShape="1">
          <a:blip r:embed="rId4">
            <a:alphaModFix/>
          </a:blip>
          <a:srcRect t="6982" b="29245"/>
          <a:stretch/>
        </p:blipFill>
        <p:spPr>
          <a:xfrm>
            <a:off x="5153925" y="1465100"/>
            <a:ext cx="2598050" cy="2003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5" name="Google Shape;925;p85"/>
          <p:cNvCxnSpPr/>
          <p:nvPr/>
        </p:nvCxnSpPr>
        <p:spPr>
          <a:xfrm rot="10800000" flipH="1">
            <a:off x="4268850" y="2532175"/>
            <a:ext cx="713700" cy="1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6" name="Google Shape;926;p85"/>
          <p:cNvSpPr txBox="1">
            <a:spLocks noGrp="1"/>
          </p:cNvSpPr>
          <p:nvPr>
            <p:ph type="title"/>
          </p:nvPr>
        </p:nvSpPr>
        <p:spPr>
          <a:xfrm>
            <a:off x="1410836" y="3650882"/>
            <a:ext cx="2643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500"/>
              <a:t>Pretrained initial model</a:t>
            </a:r>
            <a:endParaRPr sz="1000"/>
          </a:p>
        </p:txBody>
      </p:sp>
      <p:sp>
        <p:nvSpPr>
          <p:cNvPr id="927" name="Google Shape;927;p85"/>
          <p:cNvSpPr txBox="1">
            <a:spLocks noGrp="1"/>
          </p:cNvSpPr>
          <p:nvPr>
            <p:ph type="title"/>
          </p:nvPr>
        </p:nvSpPr>
        <p:spPr>
          <a:xfrm>
            <a:off x="5294524" y="3587750"/>
            <a:ext cx="2951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1500"/>
              <a:t>Build a foundational model with that model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6"/>
          <p:cNvSpPr txBox="1">
            <a:spLocks noGrp="1"/>
          </p:cNvSpPr>
          <p:nvPr>
            <p:ph type="title"/>
          </p:nvPr>
        </p:nvSpPr>
        <p:spPr>
          <a:xfrm>
            <a:off x="359675" y="402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Device</a:t>
            </a:r>
            <a:endParaRPr/>
          </a:p>
        </p:txBody>
      </p:sp>
      <p:sp>
        <p:nvSpPr>
          <p:cNvPr id="933" name="Google Shape;933;p86"/>
          <p:cNvSpPr txBox="1">
            <a:spLocks noGrp="1"/>
          </p:cNvSpPr>
          <p:nvPr>
            <p:ph type="subTitle" idx="5"/>
          </p:nvPr>
        </p:nvSpPr>
        <p:spPr>
          <a:xfrm>
            <a:off x="974850" y="2259988"/>
            <a:ext cx="2140200" cy="33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Raspberry pi</a:t>
            </a:r>
            <a:endParaRPr/>
          </a:p>
        </p:txBody>
      </p:sp>
      <p:sp>
        <p:nvSpPr>
          <p:cNvPr id="934" name="Google Shape;934;p86"/>
          <p:cNvSpPr txBox="1">
            <a:spLocks noGrp="1"/>
          </p:cNvSpPr>
          <p:nvPr>
            <p:ph type="subTitle" idx="6"/>
          </p:nvPr>
        </p:nvSpPr>
        <p:spPr>
          <a:xfrm>
            <a:off x="5482025" y="2264802"/>
            <a:ext cx="2293500" cy="333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Servo Motor</a:t>
            </a:r>
            <a:endParaRPr/>
          </a:p>
        </p:txBody>
      </p:sp>
      <p:sp>
        <p:nvSpPr>
          <p:cNvPr id="935" name="Google Shape;935;p86"/>
          <p:cNvSpPr txBox="1">
            <a:spLocks noGrp="1"/>
          </p:cNvSpPr>
          <p:nvPr>
            <p:ph type="sldNum" idx="12"/>
          </p:nvPr>
        </p:nvSpPr>
        <p:spPr>
          <a:xfrm>
            <a:off x="4297650" y="4546000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pic>
        <p:nvPicPr>
          <p:cNvPr id="936" name="Google Shape;936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6638" y="1245200"/>
            <a:ext cx="1176590" cy="8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8038" y="1270050"/>
            <a:ext cx="784578" cy="82095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86"/>
          <p:cNvSpPr txBox="1">
            <a:spLocks noGrp="1"/>
          </p:cNvSpPr>
          <p:nvPr>
            <p:ph type="subTitle" idx="5"/>
          </p:nvPr>
        </p:nvSpPr>
        <p:spPr>
          <a:xfrm>
            <a:off x="1048702" y="3988238"/>
            <a:ext cx="2140200" cy="312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Robot Cat HW</a:t>
            </a:r>
            <a:endParaRPr/>
          </a:p>
        </p:txBody>
      </p:sp>
      <p:pic>
        <p:nvPicPr>
          <p:cNvPr id="939" name="Google Shape;939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4512" y="2899025"/>
            <a:ext cx="1660874" cy="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6" descr="디바이스마트,오픈소스/코딩교육 &gt; 라즈베리파이 &gt; 카메라모듈,라즈베리파이,라즈베리파이 카메라모듈 V2, 8MP (RPI 8MP CAMERA BOARD),고품질 8MP Sony IMX219 이미지 센서를 통한 고정초점렌즈 / 3280 x 2464 (사진), 1080p30, 720p60, 640x480p60/90 (비디오) / CSI 인터페이스 / 25mm x 23mm x 9m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86725" y="2822875"/>
            <a:ext cx="1567200" cy="10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6"/>
          <p:cNvSpPr txBox="1">
            <a:spLocks noGrp="1"/>
          </p:cNvSpPr>
          <p:nvPr>
            <p:ph type="subTitle" idx="5"/>
          </p:nvPr>
        </p:nvSpPr>
        <p:spPr>
          <a:xfrm>
            <a:off x="5565275" y="4006750"/>
            <a:ext cx="2210100" cy="312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/>
              <a:t>Camera module</a:t>
            </a:r>
            <a:endParaRPr/>
          </a:p>
        </p:txBody>
      </p:sp>
      <p:sp>
        <p:nvSpPr>
          <p:cNvPr id="942" name="Google Shape;942;p86"/>
          <p:cNvSpPr txBox="1"/>
          <p:nvPr/>
        </p:nvSpPr>
        <p:spPr>
          <a:xfrm>
            <a:off x="7128075" y="1480425"/>
            <a:ext cx="89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600" b="0" i="0" u="none" strike="noStrike" cap="none">
                <a:solidFill>
                  <a:srgbClr val="000000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x 12</a:t>
            </a:r>
            <a:endParaRPr sz="1600" b="0" i="0" u="none" strike="noStrike" cap="none">
              <a:solidFill>
                <a:srgbClr val="000000"/>
              </a:solidFill>
              <a:latin typeface="Mulish SemiBold"/>
              <a:ea typeface="Mulish SemiBold"/>
              <a:cs typeface="Mulish SemiBold"/>
              <a:sym typeface="Mulish SemiBold"/>
            </a:endParaRPr>
          </a:p>
        </p:txBody>
      </p:sp>
      <p:pic>
        <p:nvPicPr>
          <p:cNvPr id="943" name="Google Shape;943;p86"/>
          <p:cNvPicPr preferRelativeResize="0"/>
          <p:nvPr/>
        </p:nvPicPr>
        <p:blipFill rotWithShape="1">
          <a:blip r:embed="rId7">
            <a:alphaModFix/>
          </a:blip>
          <a:srcRect r="15044"/>
          <a:stretch/>
        </p:blipFill>
        <p:spPr>
          <a:xfrm>
            <a:off x="3623984" y="1880625"/>
            <a:ext cx="1747550" cy="15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7"/>
          <p:cNvSpPr txBox="1">
            <a:spLocks noGrp="1"/>
          </p:cNvSpPr>
          <p:nvPr>
            <p:ph type="title"/>
          </p:nvPr>
        </p:nvSpPr>
        <p:spPr>
          <a:xfrm>
            <a:off x="1792574" y="1894863"/>
            <a:ext cx="594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Schedule </a:t>
            </a:r>
            <a:endParaRPr/>
          </a:p>
        </p:txBody>
      </p:sp>
      <p:sp>
        <p:nvSpPr>
          <p:cNvPr id="949" name="Google Shape;949;p87"/>
          <p:cNvSpPr txBox="1">
            <a:spLocks noGrp="1"/>
          </p:cNvSpPr>
          <p:nvPr>
            <p:ph type="title" idx="2"/>
          </p:nvPr>
        </p:nvSpPr>
        <p:spPr>
          <a:xfrm>
            <a:off x="13643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"/>
              <a:t>05</a:t>
            </a:r>
            <a:endParaRPr/>
          </a:p>
        </p:txBody>
      </p:sp>
      <p:sp>
        <p:nvSpPr>
          <p:cNvPr id="950" name="Google Shape;950;p8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cxnSp>
        <p:nvCxnSpPr>
          <p:cNvPr id="951" name="Google Shape;951;p87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52" name="Google Shape;952;p87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7" name="Google Shape;957;p88"/>
          <p:cNvGraphicFramePr/>
          <p:nvPr/>
        </p:nvGraphicFramePr>
        <p:xfrm>
          <a:off x="952500" y="1042299"/>
          <a:ext cx="7239000" cy="3776915"/>
        </p:xfrm>
        <a:graphic>
          <a:graphicData uri="http://schemas.openxmlformats.org/drawingml/2006/table">
            <a:tbl>
              <a:tblPr>
                <a:noFill/>
                <a:tableStyleId>{59634F65-46B2-4FB2-B8D0-02512D1346D4}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July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Aug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Sep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Oct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Nov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Dec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b="1" u="none" strike="noStrike" cap="none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b="1" u="none" strike="noStrike" cap="none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Description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b="1" u="none" strike="noStrike" cap="none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Date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b="1" u="none" strike="noStrike" cap="none">
                          <a:solidFill>
                            <a:schemeClr val="dk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Status</a:t>
                      </a:r>
                      <a:endParaRPr sz="1600" b="1" u="none" strike="noStrike" cap="none">
                        <a:solidFill>
                          <a:schemeClr val="dk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strike="noStrike" cap="non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Learning &amp; Server 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July 1 - August 28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In progress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strike="noStrike" cap="non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2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Raspberry Pi, Unity connection, Device, Reinforcement Learning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August 1 - October 30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In progress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strike="noStrike" cap="non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3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Training &amp; Parameter Tuning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November 15 - December 30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In progress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58" name="Google Shape;958;p88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Schedule</a:t>
            </a:r>
            <a:endParaRPr/>
          </a:p>
        </p:txBody>
      </p:sp>
      <p:grpSp>
        <p:nvGrpSpPr>
          <p:cNvPr id="959" name="Google Shape;959;p88"/>
          <p:cNvGrpSpPr/>
          <p:nvPr/>
        </p:nvGrpSpPr>
        <p:grpSpPr>
          <a:xfrm>
            <a:off x="952500" y="1187143"/>
            <a:ext cx="2962500" cy="236700"/>
            <a:chOff x="952500" y="1389970"/>
            <a:chExt cx="2962500" cy="236700"/>
          </a:xfrm>
        </p:grpSpPr>
        <p:sp>
          <p:nvSpPr>
            <p:cNvPr id="960" name="Google Shape;960;p88"/>
            <p:cNvSpPr/>
            <p:nvPr/>
          </p:nvSpPr>
          <p:spPr>
            <a:xfrm>
              <a:off x="952500" y="1389970"/>
              <a:ext cx="2962500" cy="236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961" name="Google Shape;961;p88"/>
            <p:cNvSpPr/>
            <p:nvPr/>
          </p:nvSpPr>
          <p:spPr>
            <a:xfrm>
              <a:off x="952500" y="1389970"/>
              <a:ext cx="2488800" cy="236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Learning &amp; Server Building</a:t>
              </a:r>
              <a:endPara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962" name="Google Shape;962;p88"/>
          <p:cNvSpPr/>
          <p:nvPr/>
        </p:nvSpPr>
        <p:spPr>
          <a:xfrm>
            <a:off x="952500" y="994718"/>
            <a:ext cx="720000" cy="192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Task 1</a:t>
            </a:r>
            <a:endParaRPr sz="12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963" name="Google Shape;963;p88"/>
          <p:cNvGrpSpPr/>
          <p:nvPr/>
        </p:nvGrpSpPr>
        <p:grpSpPr>
          <a:xfrm>
            <a:off x="2156905" y="1613587"/>
            <a:ext cx="3621665" cy="333611"/>
            <a:chOff x="952500" y="1389970"/>
            <a:chExt cx="2962507" cy="236704"/>
          </a:xfrm>
        </p:grpSpPr>
        <p:sp>
          <p:nvSpPr>
            <p:cNvPr id="964" name="Google Shape;964;p88"/>
            <p:cNvSpPr/>
            <p:nvPr/>
          </p:nvSpPr>
          <p:spPr>
            <a:xfrm>
              <a:off x="952500" y="1389970"/>
              <a:ext cx="2962500" cy="236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965" name="Google Shape;965;p88"/>
            <p:cNvSpPr/>
            <p:nvPr/>
          </p:nvSpPr>
          <p:spPr>
            <a:xfrm>
              <a:off x="952507" y="1389974"/>
              <a:ext cx="2962500" cy="236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Raspberry Pi, Unity Connection, Device, Reinforcement Learning Model</a:t>
              </a:r>
              <a:endPara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966" name="Google Shape;966;p88"/>
          <p:cNvSpPr/>
          <p:nvPr/>
        </p:nvSpPr>
        <p:spPr>
          <a:xfrm>
            <a:off x="2156899" y="1421219"/>
            <a:ext cx="720000" cy="192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Task 2</a:t>
            </a:r>
            <a:endParaRPr sz="12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967" name="Google Shape;967;p88"/>
          <p:cNvGrpSpPr/>
          <p:nvPr/>
        </p:nvGrpSpPr>
        <p:grpSpPr>
          <a:xfrm>
            <a:off x="5778550" y="2040150"/>
            <a:ext cx="2414033" cy="236700"/>
            <a:chOff x="2395528" y="1389969"/>
            <a:chExt cx="1519502" cy="236700"/>
          </a:xfrm>
        </p:grpSpPr>
        <p:sp>
          <p:nvSpPr>
            <p:cNvPr id="968" name="Google Shape;968;p88"/>
            <p:cNvSpPr/>
            <p:nvPr/>
          </p:nvSpPr>
          <p:spPr>
            <a:xfrm>
              <a:off x="2395530" y="1389969"/>
              <a:ext cx="1519500" cy="236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969" name="Google Shape;969;p88"/>
            <p:cNvSpPr/>
            <p:nvPr/>
          </p:nvSpPr>
          <p:spPr>
            <a:xfrm>
              <a:off x="2395528" y="1389969"/>
              <a:ext cx="1398300" cy="236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Training &amp; Tuning</a:t>
              </a:r>
              <a:endPara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970" name="Google Shape;970;p88"/>
          <p:cNvSpPr/>
          <p:nvPr/>
        </p:nvSpPr>
        <p:spPr>
          <a:xfrm>
            <a:off x="5778504" y="1867095"/>
            <a:ext cx="720000" cy="192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Task 3</a:t>
            </a:r>
            <a:endParaRPr sz="1200" b="1" i="0" u="none" strike="noStrike" cap="non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1" name="Google Shape;971;p88"/>
          <p:cNvSpPr txBox="1">
            <a:spLocks noGrp="1"/>
          </p:cNvSpPr>
          <p:nvPr>
            <p:ph type="sldNum" idx="12"/>
          </p:nvPr>
        </p:nvSpPr>
        <p:spPr>
          <a:xfrm>
            <a:off x="4297650" y="4601000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Members &amp; Roles</a:t>
            </a:r>
            <a:endParaRPr/>
          </a:p>
        </p:txBody>
      </p:sp>
      <p:sp>
        <p:nvSpPr>
          <p:cNvPr id="977" name="Google Shape;977;p89"/>
          <p:cNvSpPr txBox="1">
            <a:spLocks noGrp="1"/>
          </p:cNvSpPr>
          <p:nvPr>
            <p:ph type="subTitle" idx="8"/>
          </p:nvPr>
        </p:nvSpPr>
        <p:spPr>
          <a:xfrm>
            <a:off x="2057751" y="2899363"/>
            <a:ext cx="13758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 sz="1700"/>
              <a:t>Kim Uijin</a:t>
            </a:r>
            <a:endParaRPr sz="1700"/>
          </a:p>
        </p:txBody>
      </p:sp>
      <p:sp>
        <p:nvSpPr>
          <p:cNvPr id="978" name="Google Shape;978;p89"/>
          <p:cNvSpPr txBox="1">
            <a:spLocks noGrp="1"/>
          </p:cNvSpPr>
          <p:nvPr>
            <p:ph type="subTitle" idx="7"/>
          </p:nvPr>
        </p:nvSpPr>
        <p:spPr>
          <a:xfrm>
            <a:off x="548675" y="2898650"/>
            <a:ext cx="14328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 sz="1700"/>
              <a:t>Kim Yeji</a:t>
            </a:r>
            <a:endParaRPr sz="1700"/>
          </a:p>
        </p:txBody>
      </p:sp>
      <p:sp>
        <p:nvSpPr>
          <p:cNvPr id="979" name="Google Shape;979;p89"/>
          <p:cNvSpPr txBox="1">
            <a:spLocks noGrp="1"/>
          </p:cNvSpPr>
          <p:nvPr>
            <p:ph type="subTitle" idx="9"/>
          </p:nvPr>
        </p:nvSpPr>
        <p:spPr>
          <a:xfrm>
            <a:off x="3509824" y="2898650"/>
            <a:ext cx="15300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 sz="1700"/>
              <a:t>Jang Heejin</a:t>
            </a:r>
            <a:endParaRPr sz="1700"/>
          </a:p>
        </p:txBody>
      </p:sp>
      <p:sp>
        <p:nvSpPr>
          <p:cNvPr id="980" name="Google Shape;980;p89"/>
          <p:cNvSpPr txBox="1">
            <a:spLocks noGrp="1"/>
          </p:cNvSpPr>
          <p:nvPr>
            <p:ph type="subTitle" idx="14"/>
          </p:nvPr>
        </p:nvSpPr>
        <p:spPr>
          <a:xfrm>
            <a:off x="6943950" y="2899375"/>
            <a:ext cx="15300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 sz="1700"/>
              <a:t>Kang Minjae</a:t>
            </a:r>
            <a:endParaRPr sz="1700"/>
          </a:p>
        </p:txBody>
      </p:sp>
      <p:sp>
        <p:nvSpPr>
          <p:cNvPr id="981" name="Google Shape;981;p89"/>
          <p:cNvSpPr txBox="1">
            <a:spLocks noGrp="1"/>
          </p:cNvSpPr>
          <p:nvPr>
            <p:ph type="subTitle" idx="15"/>
          </p:nvPr>
        </p:nvSpPr>
        <p:spPr>
          <a:xfrm>
            <a:off x="5087175" y="2899375"/>
            <a:ext cx="1775700" cy="44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 sz="1700"/>
              <a:t>Park Jonghyun</a:t>
            </a:r>
            <a:endParaRPr sz="1700"/>
          </a:p>
        </p:txBody>
      </p:sp>
      <p:sp>
        <p:nvSpPr>
          <p:cNvPr id="982" name="Google Shape;982;p89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pic>
        <p:nvPicPr>
          <p:cNvPr id="983" name="Google Shape;9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541" y="1663433"/>
            <a:ext cx="1031382" cy="9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89"/>
          <p:cNvSpPr txBox="1"/>
          <p:nvPr/>
        </p:nvSpPr>
        <p:spPr>
          <a:xfrm>
            <a:off x="5063500" y="3105150"/>
            <a:ext cx="1775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r>
              <a:rPr 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Data Analysis</a:t>
            </a: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985" name="Google Shape;98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575" y="1720275"/>
            <a:ext cx="880525" cy="880502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9"/>
          <p:cNvSpPr txBox="1"/>
          <p:nvPr/>
        </p:nvSpPr>
        <p:spPr>
          <a:xfrm>
            <a:off x="6862875" y="3117925"/>
            <a:ext cx="1775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r>
              <a:rPr 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Device</a:t>
            </a:r>
            <a:endParaRPr lang="en-US" altLang="ko"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r>
              <a:rPr lang="en-US" alt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Raspberry Pi</a:t>
            </a:r>
            <a:r>
              <a:rPr 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987" name="Google Shape;98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2075" y="1812828"/>
            <a:ext cx="824850" cy="8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89"/>
          <p:cNvSpPr txBox="1"/>
          <p:nvPr/>
        </p:nvSpPr>
        <p:spPr>
          <a:xfrm>
            <a:off x="1922595" y="3088074"/>
            <a:ext cx="1981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r>
              <a:rPr 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Server</a:t>
            </a:r>
            <a:endParaRPr lang="en-US" altLang="ko"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indent="-285750">
              <a:lnSpc>
                <a:spcPct val="115000"/>
              </a:lnSpc>
              <a:buClr>
                <a:srgbClr val="5C5C5F"/>
              </a:buClr>
              <a:buSzPts val="1400"/>
              <a:buFont typeface="Arial"/>
              <a:buChar char="•"/>
            </a:pPr>
            <a:r>
              <a:rPr lang="en-US" alt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Reinforcement Learning </a:t>
            </a:r>
            <a:r>
              <a:rPr 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990" name="Google Shape;990;p89"/>
          <p:cNvSpPr txBox="1"/>
          <p:nvPr/>
        </p:nvSpPr>
        <p:spPr>
          <a:xfrm>
            <a:off x="450066" y="3117925"/>
            <a:ext cx="17757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indent="-285750">
              <a:lnSpc>
                <a:spcPct val="115000"/>
              </a:lnSpc>
              <a:buClr>
                <a:srgbClr val="5C5C5F"/>
              </a:buClr>
              <a:buSzPts val="1400"/>
              <a:buFont typeface="Arial"/>
              <a:buChar char="•"/>
            </a:pPr>
            <a:r>
              <a:rPr lang="en-US" alt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Emotion recognition model</a:t>
            </a: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992" name="Google Shape;99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5625" y="1720276"/>
            <a:ext cx="954300" cy="9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9"/>
          <p:cNvSpPr txBox="1"/>
          <p:nvPr/>
        </p:nvSpPr>
        <p:spPr>
          <a:xfrm>
            <a:off x="3384871" y="3125685"/>
            <a:ext cx="1981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Font typeface="Arial"/>
              <a:buChar char="•"/>
            </a:pPr>
            <a:r>
              <a:rPr lang="en-US" altLang="ko" dirty="0">
                <a:solidFill>
                  <a:srgbClr val="5C5C5F"/>
                </a:solidFill>
                <a:latin typeface="Mulish"/>
                <a:ea typeface="Mulish"/>
                <a:cs typeface="Mulish"/>
                <a:sym typeface="Mulish"/>
              </a:rPr>
              <a:t>Reward recognition model</a:t>
            </a: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C5C5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26" name="Picture 2" descr="감정 - 무료 스마일개 아이콘">
            <a:extLst>
              <a:ext uri="{FF2B5EF4-FFF2-40B4-BE49-F238E27FC236}">
                <a16:creationId xmlns:a16="http://schemas.microsoft.com/office/drawing/2014/main" id="{069D3668-99A7-07F3-B641-CEAD175EB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5" y="1748103"/>
            <a:ext cx="954300" cy="9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0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999" name="Google Shape;999;p90"/>
          <p:cNvSpPr txBox="1">
            <a:spLocks noGrp="1"/>
          </p:cNvSpPr>
          <p:nvPr>
            <p:ph type="title"/>
          </p:nvPr>
        </p:nvSpPr>
        <p:spPr>
          <a:xfrm>
            <a:off x="2292263" y="18151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5700"/>
              <a:t>Thanks!</a:t>
            </a:r>
            <a:endParaRPr sz="5700"/>
          </a:p>
        </p:txBody>
      </p:sp>
      <p:sp>
        <p:nvSpPr>
          <p:cNvPr id="1000" name="Google Shape;1000;p90"/>
          <p:cNvSpPr txBox="1">
            <a:spLocks noGrp="1"/>
          </p:cNvSpPr>
          <p:nvPr>
            <p:ph type="subTitle" idx="1"/>
          </p:nvPr>
        </p:nvSpPr>
        <p:spPr>
          <a:xfrm>
            <a:off x="2347950" y="2961653"/>
            <a:ext cx="44481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8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Do you have any questions?</a:t>
            </a:r>
            <a:endParaRPr sz="1800" b="1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1001" name="Google Shape;1001;p90"/>
          <p:cNvCxnSpPr/>
          <p:nvPr/>
        </p:nvCxnSpPr>
        <p:spPr>
          <a:xfrm>
            <a:off x="2098325" y="2961650"/>
            <a:ext cx="4740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02" name="Google Shape;1002;p90"/>
          <p:cNvSpPr/>
          <p:nvPr/>
        </p:nvSpPr>
        <p:spPr>
          <a:xfrm>
            <a:off x="1650400" y="10748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rgbClr val="D5C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90"/>
          <p:cNvSpPr/>
          <p:nvPr/>
        </p:nvSpPr>
        <p:spPr>
          <a:xfrm>
            <a:off x="7254100" y="10748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rgbClr val="D5C4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>
            <a:spLocks noGrp="1"/>
          </p:cNvSpPr>
          <p:nvPr>
            <p:ph type="title"/>
          </p:nvPr>
        </p:nvSpPr>
        <p:spPr>
          <a:xfrm>
            <a:off x="3043950" y="1876408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Motivation</a:t>
            </a:r>
            <a:endParaRPr/>
          </a:p>
        </p:txBody>
      </p:sp>
      <p:sp>
        <p:nvSpPr>
          <p:cNvPr id="622" name="Google Shape;622;p65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"/>
              <a:t>01</a:t>
            </a:r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cxnSp>
        <p:nvCxnSpPr>
          <p:cNvPr id="624" name="Google Shape;624;p65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25" name="Google Shape;625;p65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6"/>
          <p:cNvSpPr txBox="1">
            <a:spLocks noGrp="1"/>
          </p:cNvSpPr>
          <p:nvPr>
            <p:ph type="title"/>
          </p:nvPr>
        </p:nvSpPr>
        <p:spPr>
          <a:xfrm>
            <a:off x="669147" y="5406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2400"/>
              <a:t>Social Issues</a:t>
            </a:r>
            <a:endParaRPr sz="2400"/>
          </a:p>
        </p:txBody>
      </p:sp>
      <p:sp>
        <p:nvSpPr>
          <p:cNvPr id="631" name="Google Shape;631;p66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pic>
        <p:nvPicPr>
          <p:cNvPr id="632" name="Google Shape;63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021" y="1364200"/>
            <a:ext cx="3084626" cy="328800"/>
          </a:xfrm>
          <a:prstGeom prst="rect">
            <a:avLst/>
          </a:prstGeom>
          <a:noFill/>
          <a:ln w="1905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633" name="Google Shape;633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813" y="1750100"/>
            <a:ext cx="3101050" cy="211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4" name="Google Shape;634;p66"/>
          <p:cNvSpPr txBox="1"/>
          <p:nvPr/>
        </p:nvSpPr>
        <p:spPr>
          <a:xfrm>
            <a:off x="856833" y="3861818"/>
            <a:ext cx="3717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&lt;청년의사 뉴스레터, 2022&gt;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2625" y="1364200"/>
            <a:ext cx="3958626" cy="265256"/>
          </a:xfrm>
          <a:prstGeom prst="rect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6" name="Google Shape;636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4975" y="1789426"/>
            <a:ext cx="3980575" cy="207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7" name="Google Shape;637;p66"/>
          <p:cNvSpPr txBox="1"/>
          <p:nvPr/>
        </p:nvSpPr>
        <p:spPr>
          <a:xfrm>
            <a:off x="4614971" y="3861818"/>
            <a:ext cx="3717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&lt;Medical World News, 2022&gt;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7"/>
          <p:cNvSpPr txBox="1">
            <a:spLocks noGrp="1"/>
          </p:cNvSpPr>
          <p:nvPr>
            <p:ph type="title"/>
          </p:nvPr>
        </p:nvSpPr>
        <p:spPr>
          <a:xfrm>
            <a:off x="522322" y="54878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2400"/>
              <a:t>Effects of Pet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400"/>
          </a:p>
        </p:txBody>
      </p:sp>
      <p:sp>
        <p:nvSpPr>
          <p:cNvPr id="643" name="Google Shape;643;p67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pic>
        <p:nvPicPr>
          <p:cNvPr id="644" name="Google Shape;64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700" y="1817350"/>
            <a:ext cx="3605860" cy="328800"/>
          </a:xfrm>
          <a:prstGeom prst="rect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5" name="Google Shape;645;p67"/>
          <p:cNvSpPr txBox="1"/>
          <p:nvPr/>
        </p:nvSpPr>
        <p:spPr>
          <a:xfrm>
            <a:off x="497453" y="4096243"/>
            <a:ext cx="3717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>
                <a:solidFill>
                  <a:srgbClr val="333333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&lt;데일리벳, 2021&gt;</a:t>
            </a:r>
            <a:endParaRPr sz="1400" b="0" i="0" u="none" strike="noStrike" cap="none">
              <a:solidFill>
                <a:srgbClr val="333333"/>
              </a:solidFill>
              <a:latin typeface="Mulish SemiBold"/>
              <a:ea typeface="Mulish SemiBold"/>
              <a:cs typeface="Mulish SemiBold"/>
              <a:sym typeface="Mulish SemiBold"/>
            </a:endParaRPr>
          </a:p>
        </p:txBody>
      </p:sp>
      <p:pic>
        <p:nvPicPr>
          <p:cNvPr id="646" name="Google Shape;646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9625" y="1633150"/>
            <a:ext cx="2787151" cy="205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7" name="Google Shape;647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700" y="2449700"/>
            <a:ext cx="4926251" cy="1646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8" name="Google Shape;648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700" y="1213575"/>
            <a:ext cx="4788900" cy="511675"/>
          </a:xfrm>
          <a:prstGeom prst="rect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8"/>
          <p:cNvSpPr txBox="1">
            <a:spLocks noGrp="1"/>
          </p:cNvSpPr>
          <p:nvPr>
            <p:ph type="title"/>
          </p:nvPr>
        </p:nvSpPr>
        <p:spPr>
          <a:xfrm>
            <a:off x="720003" y="57958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ko" sz="2400" dirty="0" err="1"/>
              <a:t>lssue</a:t>
            </a:r>
            <a:r>
              <a:rPr lang="ko" sz="2400" dirty="0"/>
              <a:t> </a:t>
            </a:r>
            <a:r>
              <a:rPr lang="en-US" altLang="ko" sz="2400"/>
              <a:t>of</a:t>
            </a:r>
            <a:r>
              <a:rPr lang="ko" sz="2400"/>
              <a:t> </a:t>
            </a:r>
            <a:r>
              <a:rPr lang="ko" sz="2400" dirty="0"/>
              <a:t>raising Pets 1 - Cost</a:t>
            </a:r>
            <a:endParaRPr dirty="0"/>
          </a:p>
        </p:txBody>
      </p:sp>
      <p:sp>
        <p:nvSpPr>
          <p:cNvPr id="654" name="Google Shape;654;p68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pic>
        <p:nvPicPr>
          <p:cNvPr id="655" name="Google Shape;655;p68"/>
          <p:cNvPicPr preferRelativeResize="0"/>
          <p:nvPr/>
        </p:nvPicPr>
        <p:blipFill rotWithShape="1">
          <a:blip r:embed="rId3">
            <a:alphaModFix/>
          </a:blip>
          <a:srcRect l="245" r="1742"/>
          <a:stretch/>
        </p:blipFill>
        <p:spPr>
          <a:xfrm>
            <a:off x="712269" y="1287898"/>
            <a:ext cx="2470164" cy="262168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656" name="Google Shape;656;p68"/>
          <p:cNvSpPr txBox="1"/>
          <p:nvPr/>
        </p:nvSpPr>
        <p:spPr>
          <a:xfrm>
            <a:off x="712269" y="4045202"/>
            <a:ext cx="3717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&lt;Article3&gt; Cutting Pet Care Costs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1268" y="1287898"/>
            <a:ext cx="2470163" cy="26216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658" name="Google Shape;658;p68"/>
          <p:cNvPicPr preferRelativeResize="0"/>
          <p:nvPr/>
        </p:nvPicPr>
        <p:blipFill rotWithShape="1">
          <a:blip r:embed="rId5">
            <a:alphaModFix/>
          </a:blip>
          <a:srcRect l="1421" t="6226" r="440"/>
          <a:stretch/>
        </p:blipFill>
        <p:spPr>
          <a:xfrm>
            <a:off x="4846350" y="2151246"/>
            <a:ext cx="3267748" cy="7122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659" name="Google Shape;659;p68"/>
          <p:cNvSpPr/>
          <p:nvPr/>
        </p:nvSpPr>
        <p:spPr>
          <a:xfrm>
            <a:off x="2377440" y="3604661"/>
            <a:ext cx="1005900" cy="4404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68"/>
          <p:cNvSpPr/>
          <p:nvPr/>
        </p:nvSpPr>
        <p:spPr>
          <a:xfrm>
            <a:off x="5186473" y="3540251"/>
            <a:ext cx="1122900" cy="504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68"/>
          <p:cNvSpPr/>
          <p:nvPr/>
        </p:nvSpPr>
        <p:spPr>
          <a:xfrm>
            <a:off x="7108369" y="2521822"/>
            <a:ext cx="1145400" cy="519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9"/>
          <p:cNvSpPr txBox="1">
            <a:spLocks noGrp="1"/>
          </p:cNvSpPr>
          <p:nvPr>
            <p:ph type="title"/>
          </p:nvPr>
        </p:nvSpPr>
        <p:spPr>
          <a:xfrm>
            <a:off x="500100" y="512650"/>
            <a:ext cx="869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ko" sz="2400" dirty="0"/>
              <a:t>Issue of</a:t>
            </a:r>
            <a:r>
              <a:rPr lang="ko" sz="2400" dirty="0"/>
              <a:t> caring for Real Pets 2 -  Behavior Problem</a:t>
            </a:r>
            <a:endParaRPr dirty="0"/>
          </a:p>
        </p:txBody>
      </p:sp>
      <p:sp>
        <p:nvSpPr>
          <p:cNvPr id="667" name="Google Shape;667;p69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668" name="Google Shape;668;p69"/>
          <p:cNvSpPr txBox="1"/>
          <p:nvPr/>
        </p:nvSpPr>
        <p:spPr>
          <a:xfrm>
            <a:off x="1219994" y="4118677"/>
            <a:ext cx="3717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&lt;Article3&gt;소통하는 수의사 전문 daily pet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550" y="1685163"/>
            <a:ext cx="4873850" cy="23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625" y="1213325"/>
            <a:ext cx="4186574" cy="342760"/>
          </a:xfrm>
          <a:prstGeom prst="rect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1" name="Google Shape;671;p69"/>
          <p:cNvSpPr/>
          <p:nvPr/>
        </p:nvSpPr>
        <p:spPr>
          <a:xfrm>
            <a:off x="6211525" y="2996675"/>
            <a:ext cx="271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행동문제: e.g.,) 짖기, 물기 등 자신의 생각과 다른 반려견의 행동들에 의한 문제</a:t>
            </a:r>
            <a:endParaRPr sz="1400" b="0" i="0" u="none" strike="noStrike" cap="non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72" name="Google Shape;672;p69"/>
          <p:cNvPicPr preferRelativeResize="0"/>
          <p:nvPr/>
        </p:nvPicPr>
        <p:blipFill rotWithShape="1">
          <a:blip r:embed="rId5">
            <a:alphaModFix/>
          </a:blip>
          <a:srcRect t="31496"/>
          <a:stretch/>
        </p:blipFill>
        <p:spPr>
          <a:xfrm>
            <a:off x="5924394" y="1085350"/>
            <a:ext cx="2998831" cy="1497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0"/>
          <p:cNvSpPr txBox="1">
            <a:spLocks noGrp="1"/>
          </p:cNvSpPr>
          <p:nvPr>
            <p:ph type="title"/>
          </p:nvPr>
        </p:nvSpPr>
        <p:spPr>
          <a:xfrm>
            <a:off x="1338093" y="3425585"/>
            <a:ext cx="63564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4300"/>
              <a:t>“AI PET”</a:t>
            </a:r>
            <a:endParaRPr sz="4300"/>
          </a:p>
        </p:txBody>
      </p:sp>
      <p:sp>
        <p:nvSpPr>
          <p:cNvPr id="678" name="Google Shape;678;p70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pic>
        <p:nvPicPr>
          <p:cNvPr id="679" name="Google Shape;67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72" y="1273271"/>
            <a:ext cx="2752500" cy="18441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1"/>
          <p:cNvSpPr txBox="1">
            <a:spLocks noGrp="1"/>
          </p:cNvSpPr>
          <p:nvPr>
            <p:ph type="title"/>
          </p:nvPr>
        </p:nvSpPr>
        <p:spPr>
          <a:xfrm>
            <a:off x="2981639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/>
              <a:t>Our Goal</a:t>
            </a:r>
            <a:endParaRPr/>
          </a:p>
        </p:txBody>
      </p:sp>
      <p:sp>
        <p:nvSpPr>
          <p:cNvPr id="685" name="Google Shape;685;p71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"/>
              <a:t>02</a:t>
            </a:r>
            <a:endParaRPr/>
          </a:p>
        </p:txBody>
      </p:sp>
      <p:sp>
        <p:nvSpPr>
          <p:cNvPr id="686" name="Google Shape;686;p7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cxnSp>
        <p:nvCxnSpPr>
          <p:cNvPr id="687" name="Google Shape;687;p71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88" name="Google Shape;688;p71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D8CEC9"/>
      </a:lt1>
      <a:dk2>
        <a:srgbClr val="927C7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D8CEC9"/>
      </a:lt1>
      <a:dk2>
        <a:srgbClr val="927C71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1056</Words>
  <Application>Microsoft Office PowerPoint</Application>
  <PresentationFormat>화면 슬라이드 쇼(16:9)</PresentationFormat>
  <Paragraphs>252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Arial</vt:lpstr>
      <vt:lpstr>Lato</vt:lpstr>
      <vt:lpstr>Mulish</vt:lpstr>
      <vt:lpstr>DM Sans</vt:lpstr>
      <vt:lpstr>Nunito Light</vt:lpstr>
      <vt:lpstr>Bebas Neue</vt:lpstr>
      <vt:lpstr>Quicksand</vt:lpstr>
      <vt:lpstr>PT Sans</vt:lpstr>
      <vt:lpstr>Quicksand Medium</vt:lpstr>
      <vt:lpstr>Mulish SemiBold</vt:lpstr>
      <vt:lpstr>Simple Light</vt:lpstr>
      <vt:lpstr>Elegant Bachelor Thesis by Slidesgo</vt:lpstr>
      <vt:lpstr>Elegant Bachelor Thesis by Slidesgo</vt:lpstr>
      <vt:lpstr>  Personalized AI PET 졸업작품 1 - Team 6</vt:lpstr>
      <vt:lpstr>Table of contents</vt:lpstr>
      <vt:lpstr>Motivation</vt:lpstr>
      <vt:lpstr>Social Issues</vt:lpstr>
      <vt:lpstr>Effects of Pet </vt:lpstr>
      <vt:lpstr>lssue of raising Pets 1 - Cost</vt:lpstr>
      <vt:lpstr>Issue of caring for Real Pets 2 -  Behavior Problem</vt:lpstr>
      <vt:lpstr>“AI PET”</vt:lpstr>
      <vt:lpstr>Our Goal</vt:lpstr>
      <vt:lpstr>Existing Devices</vt:lpstr>
      <vt:lpstr>Comparison: AI Pet vs Real Pet</vt:lpstr>
      <vt:lpstr>Limitations of Existing Devices</vt:lpstr>
      <vt:lpstr>Our Goal</vt:lpstr>
      <vt:lpstr>Backgrounds</vt:lpstr>
      <vt:lpstr>Real-Time and Accurate Model</vt:lpstr>
      <vt:lpstr>&lt;Real-time CNN for Emotion Classification&gt;</vt:lpstr>
      <vt:lpstr>More Natural Interaction </vt:lpstr>
      <vt:lpstr>Personalized Reaction</vt:lpstr>
      <vt:lpstr>Reward Recognition for reinforcement Learning</vt:lpstr>
      <vt:lpstr>Overall Architecture</vt:lpstr>
      <vt:lpstr>Overall Architecture</vt:lpstr>
      <vt:lpstr>Server</vt:lpstr>
      <vt:lpstr>Behavior Recommendation Model</vt:lpstr>
      <vt:lpstr>Device</vt:lpstr>
      <vt:lpstr>Schedule </vt:lpstr>
      <vt:lpstr>Schedule</vt:lpstr>
      <vt:lpstr>Members &amp; Roles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Customized AI PET 졸업작품 1 - Team 6</dc:title>
  <dc:creator>User</dc:creator>
  <cp:lastModifiedBy>의진 김</cp:lastModifiedBy>
  <cp:revision>12</cp:revision>
  <dcterms:modified xsi:type="dcterms:W3CDTF">2023-06-17T18:21:45Z</dcterms:modified>
</cp:coreProperties>
</file>